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Miguel Zuñiga</a:t>
            </a:r>
          </a:p>
          <a:p>
            <a:r>
              <a:rPr lang="en-US" dirty="0">
                <a:solidFill>
                  <a:schemeClr val="bg2"/>
                </a:solidFill>
                <a:latin typeface="Abadi" panose="020B0604020104020204" pitchFamily="34" charset="0"/>
                <a:ea typeface="SF Pro" pitchFamily="2" charset="0"/>
                <a:cs typeface="SF Pro" pitchFamily="2" charset="0"/>
              </a:rPr>
              <a:t>15-06-2025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57509" cy="4351338"/>
          </a:xfrm>
          <a:prstGeom prst="rect">
            <a:avLst/>
          </a:prstGeom>
        </p:spPr>
        <p:txBody>
          <a:bodyPr/>
          <a:lstStyle/>
          <a:p>
            <a:r>
              <a:rPr lang="en-US" sz="2200" dirty="0">
                <a:solidFill>
                  <a:schemeClr val="accent3">
                    <a:lumMod val="25000"/>
                  </a:schemeClr>
                </a:solidFill>
                <a:latin typeface="Abadi" panose="020B0604020104020204" pitchFamily="34" charset="0"/>
              </a:rPr>
              <a:t>We processed the data by removing irrelevant columns and handling missing values. Payload mass entries with None were replaced with the mean of the column. Launch outcomes were standardized into binary labels (1 for success, 0 for failure). We also converted data types and filtered only Falcon 9 records for consistency.</a:t>
            </a:r>
          </a:p>
          <a:p>
            <a:r>
              <a:rPr lang="en-US" sz="2200" dirty="0">
                <a:solidFill>
                  <a:schemeClr val="accent3">
                    <a:lumMod val="25000"/>
                  </a:schemeClr>
                </a:solidFill>
                <a:latin typeface="Abadi" panose="020B0604020104020204" pitchFamily="34" charset="0"/>
              </a:rPr>
              <a:t>https://github.com/MiguelZunigaMolina/data-science.PPT.git</a:t>
            </a:r>
            <a:endParaRPr lang="en-US" sz="2400" dirty="0"/>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Imagen 5">
            <a:extLst>
              <a:ext uri="{FF2B5EF4-FFF2-40B4-BE49-F238E27FC236}">
                <a16:creationId xmlns:a16="http://schemas.microsoft.com/office/drawing/2014/main" id="{D0271357-3BB8-3664-A672-84C33DFFA4EB}"/>
              </a:ext>
            </a:extLst>
          </p:cNvPr>
          <p:cNvPicPr>
            <a:picLocks noChangeAspect="1"/>
          </p:cNvPicPr>
          <p:nvPr/>
        </p:nvPicPr>
        <p:blipFill>
          <a:blip r:embed="rId3"/>
          <a:stretch>
            <a:fillRect/>
          </a:stretch>
        </p:blipFill>
        <p:spPr>
          <a:xfrm>
            <a:off x="7987764" y="1415606"/>
            <a:ext cx="3012634" cy="402678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a variety of plots to explore the SpaceX launch </a:t>
            </a:r>
            <a:r>
              <a:rPr lang="en-US" sz="2200" dirty="0" err="1">
                <a:solidFill>
                  <a:schemeClr val="accent3">
                    <a:lumMod val="25000"/>
                  </a:schemeClr>
                </a:solidFill>
                <a:latin typeface="Abadi"/>
              </a:rPr>
              <a:t>data:Pie</a:t>
            </a:r>
            <a:r>
              <a:rPr lang="en-US" sz="2200" dirty="0">
                <a:solidFill>
                  <a:schemeClr val="accent3">
                    <a:lumMod val="25000"/>
                  </a:schemeClr>
                </a:solidFill>
                <a:latin typeface="Abadi"/>
              </a:rPr>
              <a:t> chart to visualize the distribution of successful launches by </a:t>
            </a:r>
            <a:r>
              <a:rPr lang="en-US" sz="2200" dirty="0" err="1">
                <a:solidFill>
                  <a:schemeClr val="accent3">
                    <a:lumMod val="25000"/>
                  </a:schemeClr>
                </a:solidFill>
                <a:latin typeface="Abadi"/>
              </a:rPr>
              <a:t>siteScatter</a:t>
            </a:r>
            <a:r>
              <a:rPr lang="en-US" sz="2200" dirty="0">
                <a:solidFill>
                  <a:schemeClr val="accent3">
                    <a:lumMod val="25000"/>
                  </a:schemeClr>
                </a:solidFill>
                <a:latin typeface="Abadi"/>
              </a:rPr>
              <a:t> plots to examine the relationship between payload mass and launch </a:t>
            </a:r>
            <a:r>
              <a:rPr lang="en-US" sz="2200" dirty="0" err="1">
                <a:solidFill>
                  <a:schemeClr val="accent3">
                    <a:lumMod val="25000"/>
                  </a:schemeClr>
                </a:solidFill>
                <a:latin typeface="Abadi"/>
              </a:rPr>
              <a:t>successBar</a:t>
            </a:r>
            <a:r>
              <a:rPr lang="en-US" sz="2200" dirty="0">
                <a:solidFill>
                  <a:schemeClr val="accent3">
                    <a:lumMod val="25000"/>
                  </a:schemeClr>
                </a:solidFill>
                <a:latin typeface="Abadi"/>
              </a:rPr>
              <a:t> charts to compare the number of launches per site and </a:t>
            </a:r>
            <a:r>
              <a:rPr lang="en-US" sz="2200" dirty="0" err="1">
                <a:solidFill>
                  <a:schemeClr val="accent3">
                    <a:lumMod val="25000"/>
                  </a:schemeClr>
                </a:solidFill>
                <a:latin typeface="Abadi"/>
              </a:rPr>
              <a:t>yearThese</a:t>
            </a:r>
            <a:r>
              <a:rPr lang="en-US" sz="2200" dirty="0">
                <a:solidFill>
                  <a:schemeClr val="accent3">
                    <a:lumMod val="25000"/>
                  </a:schemeClr>
                </a:solidFill>
                <a:latin typeface="Abadi"/>
              </a:rPr>
              <a:t> visualizations helped identify key trends, such as Falcon 9's dominant use, the role of payload mass, and launch frequency by site.</a:t>
            </a:r>
          </a:p>
          <a:p>
            <a:r>
              <a:rPr lang="en-US" sz="2200" dirty="0">
                <a:solidFill>
                  <a:schemeClr val="accent3">
                    <a:lumMod val="25000"/>
                  </a:schemeClr>
                </a:solidFill>
                <a:latin typeface="Abadi" panose="020B0604020104020204" pitchFamily="34" charset="0"/>
              </a:rPr>
              <a:t>https://github.com/MiguelZunigaMolina/data-science.PPT.git</a:t>
            </a:r>
            <a:endParaRPr lang="en-US" sz="2400"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Queried total number of launches per site using GROUP BY</a:t>
            </a:r>
          </a:p>
          <a:p>
            <a:pPr>
              <a:lnSpc>
                <a:spcPct val="100000"/>
              </a:lnSpc>
              <a:spcBef>
                <a:spcPts val="1400"/>
              </a:spcBef>
            </a:pPr>
            <a:r>
              <a:rPr lang="en-US" sz="2200" dirty="0">
                <a:solidFill>
                  <a:schemeClr val="accent3">
                    <a:lumMod val="25000"/>
                  </a:schemeClr>
                </a:solidFill>
                <a:latin typeface="Abadi"/>
              </a:rPr>
              <a:t>Filtered successful launches with WHERE </a:t>
            </a:r>
            <a:r>
              <a:rPr lang="en-US" sz="2200" dirty="0" err="1">
                <a:solidFill>
                  <a:schemeClr val="accent3">
                    <a:lumMod val="25000"/>
                  </a:schemeClr>
                </a:solidFill>
                <a:latin typeface="Abadi"/>
              </a:rPr>
              <a:t>launch_success</a:t>
            </a:r>
            <a:r>
              <a:rPr lang="en-US" sz="2200" dirty="0">
                <a:solidFill>
                  <a:schemeClr val="accent3">
                    <a:lumMod val="25000"/>
                  </a:schemeClr>
                </a:solidFill>
                <a:latin typeface="Abadi"/>
              </a:rPr>
              <a:t> = 1</a:t>
            </a:r>
          </a:p>
          <a:p>
            <a:pPr>
              <a:lnSpc>
                <a:spcPct val="100000"/>
              </a:lnSpc>
              <a:spcBef>
                <a:spcPts val="1400"/>
              </a:spcBef>
            </a:pPr>
            <a:r>
              <a:rPr lang="en-US" sz="2200" dirty="0">
                <a:solidFill>
                  <a:schemeClr val="accent3">
                    <a:lumMod val="25000"/>
                  </a:schemeClr>
                </a:solidFill>
                <a:latin typeface="Abadi"/>
              </a:rPr>
              <a:t>Used AVG(</a:t>
            </a:r>
            <a:r>
              <a:rPr lang="en-US" sz="2200" dirty="0" err="1">
                <a:solidFill>
                  <a:schemeClr val="accent3">
                    <a:lumMod val="25000"/>
                  </a:schemeClr>
                </a:solidFill>
                <a:latin typeface="Abadi"/>
              </a:rPr>
              <a:t>payload_mass</a:t>
            </a:r>
            <a:r>
              <a:rPr lang="en-US" sz="2200" dirty="0">
                <a:solidFill>
                  <a:schemeClr val="accent3">
                    <a:lumMod val="25000"/>
                  </a:schemeClr>
                </a:solidFill>
                <a:latin typeface="Abadi"/>
              </a:rPr>
              <a:t>) to calculate average payload by orbit</a:t>
            </a:r>
          </a:p>
          <a:p>
            <a:pPr>
              <a:lnSpc>
                <a:spcPct val="100000"/>
              </a:lnSpc>
              <a:spcBef>
                <a:spcPts val="1400"/>
              </a:spcBef>
            </a:pPr>
            <a:r>
              <a:rPr lang="en-US" sz="2200" dirty="0">
                <a:solidFill>
                  <a:schemeClr val="accent3">
                    <a:lumMod val="25000"/>
                  </a:schemeClr>
                </a:solidFill>
                <a:latin typeface="Abadi"/>
              </a:rPr>
              <a:t>Identified top-performing launch sites by count</a:t>
            </a:r>
          </a:p>
          <a:p>
            <a:pPr>
              <a:lnSpc>
                <a:spcPct val="100000"/>
              </a:lnSpc>
              <a:spcBef>
                <a:spcPts val="1400"/>
              </a:spcBef>
            </a:pPr>
            <a:r>
              <a:rPr lang="en-US" sz="2200" dirty="0">
                <a:solidFill>
                  <a:schemeClr val="accent3">
                    <a:lumMod val="25000"/>
                  </a:schemeClr>
                </a:solidFill>
                <a:latin typeface="Abadi"/>
              </a:rPr>
              <a:t>Joined launch and payload tables to examine correlations</a:t>
            </a:r>
          </a:p>
          <a:p>
            <a:pPr>
              <a:lnSpc>
                <a:spcPct val="100000"/>
              </a:lnSpc>
              <a:spcBef>
                <a:spcPts val="1400"/>
              </a:spcBef>
            </a:pPr>
            <a:r>
              <a:rPr lang="en-US" sz="2200" dirty="0">
                <a:solidFill>
                  <a:schemeClr val="accent3">
                    <a:lumMod val="25000"/>
                  </a:schemeClr>
                </a:solidFill>
                <a:latin typeface="Abadi"/>
              </a:rPr>
              <a:t>Applied ORDER BY and LIMIT to find heaviest payload missions</a:t>
            </a:r>
          </a:p>
          <a:p>
            <a:r>
              <a:rPr lang="en-US" sz="2200" dirty="0">
                <a:solidFill>
                  <a:schemeClr val="accent3">
                    <a:lumMod val="25000"/>
                  </a:schemeClr>
                </a:solidFill>
                <a:latin typeface="Abadi" panose="020B0604020104020204" pitchFamily="34" charset="0"/>
              </a:rPr>
              <a:t>https://github.com/MiguelZunigaMolina/data-science.PPT.git</a:t>
            </a:r>
            <a:endParaRPr lang="en-US" sz="2400"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an interactive map using Folium centered on the coordinates of various SpaceX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Markers were added to indicate each launch site’s location, labeled with the site name.</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used to visually represent launch success rates, with radius proportional to the number of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Popups showed additional launch details on click (e.g., launch site,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These objects helped visualize the geographic distribution and performance of each launch site interactively.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https://github.com/MiguelZunigaMolina/data-science.PPT.git</a:t>
            </a:r>
            <a:endParaRPr lang="en-US" sz="2400"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includes:</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menu to select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displaying success vs. failed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showing the relationship between payload mass and launch outcome</a:t>
            </a:r>
          </a:p>
          <a:p>
            <a:pPr>
              <a:lnSpc>
                <a:spcPct val="100000"/>
              </a:lnSpc>
              <a:spcBef>
                <a:spcPts val="1400"/>
              </a:spcBef>
            </a:pPr>
            <a:r>
              <a:rPr lang="en-US" sz="2200" dirty="0">
                <a:solidFill>
                  <a:schemeClr val="accent3">
                    <a:lumMod val="25000"/>
                  </a:schemeClr>
                </a:solidFill>
                <a:latin typeface="Abadi" panose="020B0604020104020204" pitchFamily="34" charset="0"/>
              </a:rPr>
              <a:t>These elements were added to enable interactive exploration of launch performance by site and payload mass. Users can filter data in real time and observe visual trends and correlations.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https://github.com/MiguelZunigaMolina/data-science.PPT.git</a:t>
            </a:r>
            <a:endParaRPr lang="en-US" sz="24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9279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trained multiple classification models including Logistic Regression, SVM, Decision Tree, and KNN.</a:t>
            </a:r>
          </a:p>
          <a:p>
            <a:pPr>
              <a:lnSpc>
                <a:spcPct val="100000"/>
              </a:lnSpc>
              <a:spcBef>
                <a:spcPts val="1400"/>
              </a:spcBef>
            </a:pPr>
            <a:r>
              <a:rPr lang="en-US" sz="2200" dirty="0">
                <a:solidFill>
                  <a:schemeClr val="accent3">
                    <a:lumMod val="25000"/>
                  </a:schemeClr>
                </a:solidFill>
                <a:latin typeface="Abadi" panose="020B0604020104020204" pitchFamily="34" charset="0"/>
              </a:rPr>
              <a:t>After hyperparameter tuning, Logistic Regression achieved the highest accuracy on test data (93.33%).</a:t>
            </a:r>
          </a:p>
          <a:p>
            <a:pPr>
              <a:lnSpc>
                <a:spcPct val="100000"/>
              </a:lnSpc>
              <a:spcBef>
                <a:spcPts val="1400"/>
              </a:spcBef>
            </a:pPr>
            <a:r>
              <a:rPr lang="en-US" sz="2200" dirty="0">
                <a:solidFill>
                  <a:schemeClr val="accent3">
                    <a:lumMod val="25000"/>
                  </a:schemeClr>
                </a:solidFill>
                <a:latin typeface="Abadi" panose="020B0604020104020204" pitchFamily="34" charset="0"/>
              </a:rPr>
              <a:t>We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the best parameters and evaluated models using confusion matrix and accuracy score.</a:t>
            </a:r>
          </a:p>
          <a:p>
            <a:pPr>
              <a:lnSpc>
                <a:spcPct val="100000"/>
              </a:lnSpc>
              <a:spcBef>
                <a:spcPts val="1400"/>
              </a:spcBef>
            </a:pPr>
            <a:r>
              <a:rPr lang="en-US" sz="2200" dirty="0">
                <a:solidFill>
                  <a:schemeClr val="accent3">
                    <a:lumMod val="25000"/>
                  </a:schemeClr>
                </a:solidFill>
                <a:latin typeface="Abadi" panose="020B0604020104020204" pitchFamily="34" charset="0"/>
              </a:rPr>
              <a:t>Feature selection ensured no data leakage and improved model generalization.</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https://github.com/MiguelZunigaMolina/data-science.PPT.git</a:t>
            </a:r>
            <a:endParaRPr lang="en-US" sz="24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65490B8F-4528-0C98-CC07-0FE67312530B}"/>
              </a:ext>
            </a:extLst>
          </p:cNvPr>
          <p:cNvPicPr>
            <a:picLocks noChangeAspect="1"/>
          </p:cNvPicPr>
          <p:nvPr/>
        </p:nvPicPr>
        <p:blipFill>
          <a:blip r:embed="rId3"/>
          <a:stretch>
            <a:fillRect/>
          </a:stretch>
        </p:blipFill>
        <p:spPr>
          <a:xfrm>
            <a:off x="7787047" y="1813242"/>
            <a:ext cx="2722924" cy="4212331"/>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51201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8000" b="1" dirty="0">
                <a:solidFill>
                  <a:schemeClr val="tx1"/>
                </a:solidFill>
                <a:latin typeface="Abadi" panose="020B0604020104020204" pitchFamily="34" charset="0"/>
              </a:rPr>
              <a:t>Exploratory Data Analysis (EDA)</a:t>
            </a:r>
            <a:r>
              <a:rPr lang="en-US" sz="8000" dirty="0">
                <a:solidFill>
                  <a:schemeClr val="tx1"/>
                </a:solidFill>
                <a:latin typeface="Abadi" panose="020B0604020104020204" pitchFamily="34" charset="0"/>
              </a:rPr>
              <a:t> revealed that Falcon 9 was the most frequently launched rocket, with launch success rates varying by site. Payload mass showed moderate influence on success probability.</a:t>
            </a:r>
          </a:p>
          <a:p>
            <a:r>
              <a:rPr lang="en-US" sz="8000" b="1" dirty="0">
                <a:solidFill>
                  <a:schemeClr val="tx1"/>
                </a:solidFill>
                <a:latin typeface="Abadi" panose="020B0604020104020204" pitchFamily="34" charset="0"/>
              </a:rPr>
              <a:t>Interactive Analytics</a:t>
            </a:r>
            <a:r>
              <a:rPr lang="en-US" sz="8000" dirty="0">
                <a:solidFill>
                  <a:schemeClr val="tx1"/>
                </a:solidFill>
                <a:latin typeface="Abadi" panose="020B0604020104020204" pitchFamily="34" charset="0"/>
              </a:rPr>
              <a:t>:</a:t>
            </a:r>
          </a:p>
          <a:p>
            <a:pPr lvl="1"/>
            <a:r>
              <a:rPr lang="en-US" sz="8000" dirty="0">
                <a:solidFill>
                  <a:schemeClr val="tx1"/>
                </a:solidFill>
                <a:latin typeface="Abadi" panose="020B0604020104020204" pitchFamily="34" charset="0"/>
              </a:rPr>
              <a:t>Folium map demonstrated spatial launch distribution.</a:t>
            </a:r>
          </a:p>
          <a:p>
            <a:pPr lvl="1"/>
            <a:r>
              <a:rPr lang="en-US" sz="8000" dirty="0">
                <a:solidFill>
                  <a:schemeClr val="tx1"/>
                </a:solidFill>
                <a:latin typeface="Abadi" panose="020B0604020104020204" pitchFamily="34" charset="0"/>
              </a:rPr>
              <a:t>Dash dashboard allowed dynamic filtering by site and payload, offering visual insights into performance metrics.</a:t>
            </a:r>
          </a:p>
          <a:p>
            <a:r>
              <a:rPr lang="en-US" sz="8000" b="1" dirty="0">
                <a:solidFill>
                  <a:schemeClr val="tx1"/>
                </a:solidFill>
                <a:latin typeface="Abadi" panose="020B0604020104020204" pitchFamily="34" charset="0"/>
              </a:rPr>
              <a:t>Predictive Analysis</a:t>
            </a:r>
            <a:r>
              <a:rPr lang="en-US" sz="8000" dirty="0">
                <a:solidFill>
                  <a:schemeClr val="tx1"/>
                </a:solidFill>
                <a:latin typeface="Abadi" panose="020B0604020104020204" pitchFamily="34" charset="0"/>
              </a:rPr>
              <a:t>:</a:t>
            </a:r>
          </a:p>
          <a:p>
            <a:pPr lvl="1"/>
            <a:r>
              <a:rPr lang="en-US" sz="8000" dirty="0">
                <a:solidFill>
                  <a:schemeClr val="tx1"/>
                </a:solidFill>
                <a:latin typeface="Abadi" panose="020B0604020104020204" pitchFamily="34" charset="0"/>
              </a:rPr>
              <a:t>Logistic Regression achieved the best performance with </a:t>
            </a:r>
            <a:r>
              <a:rPr lang="en-US" sz="8000" b="1" dirty="0">
                <a:solidFill>
                  <a:schemeClr val="tx1"/>
                </a:solidFill>
                <a:latin typeface="Abadi" panose="020B0604020104020204" pitchFamily="34" charset="0"/>
              </a:rPr>
              <a:t>93.33% accuracy</a:t>
            </a:r>
            <a:r>
              <a:rPr lang="en-US" sz="8000" dirty="0">
                <a:solidFill>
                  <a:schemeClr val="tx1"/>
                </a:solidFill>
                <a:latin typeface="Abadi" panose="020B0604020104020204" pitchFamily="34" charset="0"/>
              </a:rPr>
              <a:t>, outperforming SVM, KNN, and Decision Tree classifiers.</a:t>
            </a:r>
          </a:p>
          <a:p>
            <a:pPr lvl="1"/>
            <a:r>
              <a:rPr lang="en-US" sz="8000" dirty="0">
                <a:solidFill>
                  <a:schemeClr val="tx1"/>
                </a:solidFill>
                <a:latin typeface="Abadi" panose="020B0604020104020204" pitchFamily="34" charset="0"/>
              </a:rPr>
              <a:t>Confusion matrix confirmed high precision and recall.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F4849326-54DC-61CA-9878-0105309725F8}"/>
              </a:ext>
            </a:extLst>
          </p:cNvPr>
          <p:cNvPicPr>
            <a:picLocks noChangeAspect="1"/>
          </p:cNvPicPr>
          <p:nvPr/>
        </p:nvPicPr>
        <p:blipFill>
          <a:blip r:embed="rId3"/>
          <a:stretch>
            <a:fillRect/>
          </a:stretch>
        </p:blipFill>
        <p:spPr>
          <a:xfrm>
            <a:off x="371914" y="1585234"/>
            <a:ext cx="11448171" cy="2366584"/>
          </a:xfrm>
          <a:prstGeom prst="rect">
            <a:avLst/>
          </a:prstGeom>
        </p:spPr>
      </p:pic>
      <p:sp>
        <p:nvSpPr>
          <p:cNvPr id="8" name="CuadroTexto 7">
            <a:extLst>
              <a:ext uri="{FF2B5EF4-FFF2-40B4-BE49-F238E27FC236}">
                <a16:creationId xmlns:a16="http://schemas.microsoft.com/office/drawing/2014/main" id="{DBE457BC-3DD5-CD73-2899-7A0137E6479E}"/>
              </a:ext>
            </a:extLst>
          </p:cNvPr>
          <p:cNvSpPr txBox="1"/>
          <p:nvPr/>
        </p:nvSpPr>
        <p:spPr>
          <a:xfrm>
            <a:off x="2875280" y="4292768"/>
            <a:ext cx="6096000" cy="2031325"/>
          </a:xfrm>
          <a:prstGeom prst="rect">
            <a:avLst/>
          </a:prstGeom>
          <a:noFill/>
        </p:spPr>
        <p:txBody>
          <a:bodyPr wrap="square">
            <a:spAutoFit/>
          </a:bodyPr>
          <a:lstStyle/>
          <a:p>
            <a:r>
              <a:rPr lang="en-US" dirty="0"/>
              <a:t>This scatter plot shows the relationship between Flight Number and Launch Site, with points colored by launch outcome (Class: 0 = Failure, 1 = Success).It reveals </a:t>
            </a:r>
            <a:r>
              <a:rPr lang="en-US" dirty="0" err="1"/>
              <a:t>that:Most</a:t>
            </a:r>
            <a:r>
              <a:rPr lang="en-US" dirty="0"/>
              <a:t> launches occurred at CCAFS SLC 40, with a high success </a:t>
            </a:r>
            <a:r>
              <a:rPr lang="en-US" dirty="0" err="1"/>
              <a:t>rate.KSC</a:t>
            </a:r>
            <a:r>
              <a:rPr lang="en-US" dirty="0"/>
              <a:t> LC 39A also shows strong </a:t>
            </a:r>
            <a:r>
              <a:rPr lang="en-US" dirty="0" err="1"/>
              <a:t>performance.VAFB</a:t>
            </a:r>
            <a:r>
              <a:rPr lang="en-US" dirty="0"/>
              <a:t> SLC 4E has fewer launches and more variability in </a:t>
            </a:r>
            <a:r>
              <a:rPr lang="en-US" dirty="0" err="1"/>
              <a:t>outcomes.The</a:t>
            </a:r>
            <a:r>
              <a:rPr lang="en-US" dirty="0"/>
              <a:t> plot helps visualize how launch success varied across different sites over time.</a:t>
            </a:r>
            <a:endParaRPr lang="es-CL"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C751EC46-3A51-26BB-68B9-8BCD1B0D47CB}"/>
              </a:ext>
            </a:extLst>
          </p:cNvPr>
          <p:cNvPicPr>
            <a:picLocks noChangeAspect="1"/>
          </p:cNvPicPr>
          <p:nvPr/>
        </p:nvPicPr>
        <p:blipFill>
          <a:blip r:embed="rId3"/>
          <a:stretch>
            <a:fillRect/>
          </a:stretch>
        </p:blipFill>
        <p:spPr>
          <a:xfrm>
            <a:off x="604520" y="1422570"/>
            <a:ext cx="10982960" cy="2447754"/>
          </a:xfrm>
          <a:prstGeom prst="rect">
            <a:avLst/>
          </a:prstGeom>
        </p:spPr>
      </p:pic>
      <p:sp>
        <p:nvSpPr>
          <p:cNvPr id="8" name="CuadroTexto 7">
            <a:extLst>
              <a:ext uri="{FF2B5EF4-FFF2-40B4-BE49-F238E27FC236}">
                <a16:creationId xmlns:a16="http://schemas.microsoft.com/office/drawing/2014/main" id="{DC7CDBC5-6A4B-E1A0-1CBD-8D550D8F52B2}"/>
              </a:ext>
            </a:extLst>
          </p:cNvPr>
          <p:cNvSpPr txBox="1"/>
          <p:nvPr/>
        </p:nvSpPr>
        <p:spPr>
          <a:xfrm>
            <a:off x="2979811" y="4130049"/>
            <a:ext cx="6096000" cy="2308324"/>
          </a:xfrm>
          <a:prstGeom prst="rect">
            <a:avLst/>
          </a:prstGeom>
          <a:noFill/>
        </p:spPr>
        <p:txBody>
          <a:bodyPr wrap="square">
            <a:spAutoFit/>
          </a:bodyPr>
          <a:lstStyle/>
          <a:p>
            <a:r>
              <a:rPr lang="en-US" dirty="0"/>
              <a:t>This scatter plot shows Payload Mass (kg) versus Launch Site, with each point representing a launch and colored by launch outcome (Class: 0 = Failure, 1 = Success).It reveals </a:t>
            </a:r>
            <a:r>
              <a:rPr lang="en-US" dirty="0" err="1"/>
              <a:t>that:Successful</a:t>
            </a:r>
            <a:r>
              <a:rPr lang="en-US" dirty="0"/>
              <a:t> launches (orange) occur across all payload ranges, especially above 4,000 </a:t>
            </a:r>
            <a:r>
              <a:rPr lang="en-US" dirty="0" err="1"/>
              <a:t>kg.Launches</a:t>
            </a:r>
            <a:r>
              <a:rPr lang="en-US" dirty="0"/>
              <a:t> from CCAFS SLC 40 dominate in number and payload </a:t>
            </a:r>
            <a:r>
              <a:rPr lang="en-US" dirty="0" err="1"/>
              <a:t>diversity.Higher</a:t>
            </a:r>
            <a:r>
              <a:rPr lang="en-US" dirty="0"/>
              <a:t> payloads (above 10,000 kg) are generally successful, suggesting payload mass does not negatively affect outcome for Falcon 9.</a:t>
            </a:r>
            <a:endParaRPr lang="es-CL"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0AA5A402-EBD6-9B57-801E-1582FFA3E173}"/>
              </a:ext>
            </a:extLst>
          </p:cNvPr>
          <p:cNvPicPr>
            <a:picLocks noChangeAspect="1"/>
          </p:cNvPicPr>
          <p:nvPr/>
        </p:nvPicPr>
        <p:blipFill>
          <a:blip r:embed="rId3"/>
          <a:stretch>
            <a:fillRect/>
          </a:stretch>
        </p:blipFill>
        <p:spPr>
          <a:xfrm>
            <a:off x="6156952" y="1642813"/>
            <a:ext cx="5115639" cy="3572374"/>
          </a:xfrm>
          <a:prstGeom prst="rect">
            <a:avLst/>
          </a:prstGeom>
        </p:spPr>
      </p:pic>
      <p:sp>
        <p:nvSpPr>
          <p:cNvPr id="8" name="CuadroTexto 7">
            <a:extLst>
              <a:ext uri="{FF2B5EF4-FFF2-40B4-BE49-F238E27FC236}">
                <a16:creationId xmlns:a16="http://schemas.microsoft.com/office/drawing/2014/main" id="{C7B9DAC4-FB09-068A-81E2-E23875DE117F}"/>
              </a:ext>
            </a:extLst>
          </p:cNvPr>
          <p:cNvSpPr txBox="1"/>
          <p:nvPr/>
        </p:nvSpPr>
        <p:spPr>
          <a:xfrm>
            <a:off x="770011" y="2274838"/>
            <a:ext cx="4988560" cy="2308324"/>
          </a:xfrm>
          <a:prstGeom prst="rect">
            <a:avLst/>
          </a:prstGeom>
          <a:noFill/>
        </p:spPr>
        <p:txBody>
          <a:bodyPr wrap="square">
            <a:spAutoFit/>
          </a:bodyPr>
          <a:lstStyle/>
          <a:p>
            <a:r>
              <a:rPr lang="en-US" dirty="0"/>
              <a:t>This bar chart shows the Success Rate per Orbit </a:t>
            </a:r>
            <a:r>
              <a:rPr lang="en-US" dirty="0" err="1"/>
              <a:t>Type.It</a:t>
            </a:r>
            <a:r>
              <a:rPr lang="en-US" dirty="0"/>
              <a:t> highlights that:ES-L1, HEO, and SSO have a 100% success rate, indicating reliable performance for these </a:t>
            </a:r>
            <a:r>
              <a:rPr lang="en-US" dirty="0" err="1"/>
              <a:t>orbits.GTO</a:t>
            </a:r>
            <a:r>
              <a:rPr lang="en-US" dirty="0"/>
              <a:t> has the lowest success rate, suggesting higher mission </a:t>
            </a:r>
            <a:r>
              <a:rPr lang="en-US" dirty="0" err="1"/>
              <a:t>risk.Most</a:t>
            </a:r>
            <a:r>
              <a:rPr lang="en-US" dirty="0"/>
              <a:t> other orbit types, like LEO and VLEO, show moderately high </a:t>
            </a:r>
            <a:r>
              <a:rPr lang="en-US" dirty="0" err="1"/>
              <a:t>success.This</a:t>
            </a:r>
            <a:r>
              <a:rPr lang="en-US" dirty="0"/>
              <a:t> visualization helps assess which orbit types are more likely to yield successful missions.</a:t>
            </a:r>
            <a:endParaRPr lang="es-CL"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23083D95-E054-10C2-C2DD-A6EA3CC2A9F4}"/>
              </a:ext>
            </a:extLst>
          </p:cNvPr>
          <p:cNvPicPr>
            <a:picLocks noChangeAspect="1"/>
          </p:cNvPicPr>
          <p:nvPr/>
        </p:nvPicPr>
        <p:blipFill>
          <a:blip r:embed="rId3"/>
          <a:stretch>
            <a:fillRect/>
          </a:stretch>
        </p:blipFill>
        <p:spPr>
          <a:xfrm>
            <a:off x="6132754" y="1719024"/>
            <a:ext cx="5325218" cy="3419952"/>
          </a:xfrm>
          <a:prstGeom prst="rect">
            <a:avLst/>
          </a:prstGeom>
        </p:spPr>
      </p:pic>
      <p:sp>
        <p:nvSpPr>
          <p:cNvPr id="9" name="CuadroTexto 8">
            <a:extLst>
              <a:ext uri="{FF2B5EF4-FFF2-40B4-BE49-F238E27FC236}">
                <a16:creationId xmlns:a16="http://schemas.microsoft.com/office/drawing/2014/main" id="{374169AC-90D3-9235-F6DB-2583960419F4}"/>
              </a:ext>
            </a:extLst>
          </p:cNvPr>
          <p:cNvSpPr txBox="1"/>
          <p:nvPr/>
        </p:nvSpPr>
        <p:spPr>
          <a:xfrm>
            <a:off x="1137920" y="1719024"/>
            <a:ext cx="4216400" cy="3416320"/>
          </a:xfrm>
          <a:prstGeom prst="rect">
            <a:avLst/>
          </a:prstGeom>
          <a:noFill/>
        </p:spPr>
        <p:txBody>
          <a:bodyPr wrap="square">
            <a:spAutoFit/>
          </a:bodyPr>
          <a:lstStyle/>
          <a:p>
            <a:r>
              <a:rPr lang="en-US" dirty="0"/>
              <a:t>This scatter plot shows the relationship between Flight Number and Orbit Type, with points colored by launch success (Class: 0 = Failure, 1 = Success).It reveals </a:t>
            </a:r>
            <a:r>
              <a:rPr lang="en-US" dirty="0" err="1"/>
              <a:t>that:Most</a:t>
            </a:r>
            <a:r>
              <a:rPr lang="en-US" dirty="0"/>
              <a:t> orbits, such as LEO, PO, and GTO, have a mix of successful and failed </a:t>
            </a:r>
            <a:r>
              <a:rPr lang="en-US" dirty="0" err="1"/>
              <a:t>launches.Later</a:t>
            </a:r>
            <a:r>
              <a:rPr lang="en-US" dirty="0"/>
              <a:t> flights (higher flight numbers) tend to have a higher success rate, indicating improved reliability over </a:t>
            </a:r>
            <a:r>
              <a:rPr lang="en-US" dirty="0" err="1"/>
              <a:t>time.Some</a:t>
            </a:r>
            <a:r>
              <a:rPr lang="en-US" dirty="0"/>
              <a:t> orbits, like HEO, SSO, and ES-L1, appear only in later missions and show strong performance.</a:t>
            </a:r>
            <a:endParaRPr lang="es-CL"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30AD7F9D-EBBB-32A9-A557-0A36D8233C40}"/>
              </a:ext>
            </a:extLst>
          </p:cNvPr>
          <p:cNvPicPr>
            <a:picLocks noChangeAspect="1"/>
          </p:cNvPicPr>
          <p:nvPr/>
        </p:nvPicPr>
        <p:blipFill>
          <a:blip r:embed="rId3"/>
          <a:stretch>
            <a:fillRect/>
          </a:stretch>
        </p:blipFill>
        <p:spPr>
          <a:xfrm>
            <a:off x="6198551" y="1738076"/>
            <a:ext cx="5087060" cy="3381847"/>
          </a:xfrm>
          <a:prstGeom prst="rect">
            <a:avLst/>
          </a:prstGeom>
        </p:spPr>
      </p:pic>
      <p:sp>
        <p:nvSpPr>
          <p:cNvPr id="8" name="CuadroTexto 7">
            <a:extLst>
              <a:ext uri="{FF2B5EF4-FFF2-40B4-BE49-F238E27FC236}">
                <a16:creationId xmlns:a16="http://schemas.microsoft.com/office/drawing/2014/main" id="{6097B23D-60B2-1BF6-B754-549620015FDC}"/>
              </a:ext>
            </a:extLst>
          </p:cNvPr>
          <p:cNvSpPr txBox="1"/>
          <p:nvPr/>
        </p:nvSpPr>
        <p:spPr>
          <a:xfrm>
            <a:off x="780171" y="1738076"/>
            <a:ext cx="4318000" cy="3139321"/>
          </a:xfrm>
          <a:prstGeom prst="rect">
            <a:avLst/>
          </a:prstGeom>
          <a:noFill/>
        </p:spPr>
        <p:txBody>
          <a:bodyPr wrap="square">
            <a:spAutoFit/>
          </a:bodyPr>
          <a:lstStyle/>
          <a:p>
            <a:r>
              <a:rPr lang="en-US" dirty="0"/>
              <a:t>This scatter plot shows Payload Mass (kg) versus Orbit Type, with points colored by launch outcome (Class: 0 = Failure, 1 = Success).Insights </a:t>
            </a:r>
            <a:r>
              <a:rPr lang="en-US" dirty="0" err="1"/>
              <a:t>include:GTO</a:t>
            </a:r>
            <a:r>
              <a:rPr lang="en-US" dirty="0"/>
              <a:t>, LEO, and ISS orbits support a wide range of payload </a:t>
            </a:r>
            <a:r>
              <a:rPr lang="en-US" dirty="0" err="1"/>
              <a:t>masses.Higher</a:t>
            </a:r>
            <a:r>
              <a:rPr lang="en-US" dirty="0"/>
              <a:t> payload masses (above 10,000 kg) are primarily linked to VLEO and GTO missions, which tend to be </a:t>
            </a:r>
            <a:r>
              <a:rPr lang="en-US" dirty="0" err="1"/>
              <a:t>successful.Success</a:t>
            </a:r>
            <a:r>
              <a:rPr lang="en-US" dirty="0"/>
              <a:t> (orange) is not strictly tied to payload size, but orbit type influences the range and outcome.</a:t>
            </a:r>
            <a:endParaRPr lang="es-CL"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5E3BCA00-7416-8283-CC33-8D1C14CAD70F}"/>
              </a:ext>
            </a:extLst>
          </p:cNvPr>
          <p:cNvPicPr>
            <a:picLocks noChangeAspect="1"/>
          </p:cNvPicPr>
          <p:nvPr/>
        </p:nvPicPr>
        <p:blipFill>
          <a:blip r:embed="rId3"/>
          <a:stretch>
            <a:fillRect/>
          </a:stretch>
        </p:blipFill>
        <p:spPr>
          <a:xfrm>
            <a:off x="6627236" y="1652339"/>
            <a:ext cx="4658375" cy="3553321"/>
          </a:xfrm>
          <a:prstGeom prst="rect">
            <a:avLst/>
          </a:prstGeom>
        </p:spPr>
      </p:pic>
      <p:sp>
        <p:nvSpPr>
          <p:cNvPr id="8" name="CuadroTexto 7">
            <a:extLst>
              <a:ext uri="{FF2B5EF4-FFF2-40B4-BE49-F238E27FC236}">
                <a16:creationId xmlns:a16="http://schemas.microsoft.com/office/drawing/2014/main" id="{AA2FCFEA-13FD-6874-5CB7-AC5605F438F1}"/>
              </a:ext>
            </a:extLst>
          </p:cNvPr>
          <p:cNvSpPr txBox="1"/>
          <p:nvPr/>
        </p:nvSpPr>
        <p:spPr>
          <a:xfrm>
            <a:off x="1023245" y="1652339"/>
            <a:ext cx="4541520" cy="2585323"/>
          </a:xfrm>
          <a:prstGeom prst="rect">
            <a:avLst/>
          </a:prstGeom>
          <a:noFill/>
        </p:spPr>
        <p:txBody>
          <a:bodyPr wrap="square">
            <a:spAutoFit/>
          </a:bodyPr>
          <a:lstStyle/>
          <a:p>
            <a:r>
              <a:rPr lang="en-US" dirty="0"/>
              <a:t>This line chart shows the Launch Success Rate by Year from 2010 to 2020.Key </a:t>
            </a:r>
            <a:r>
              <a:rPr lang="en-US" dirty="0" err="1"/>
              <a:t>observations:There</a:t>
            </a:r>
            <a:r>
              <a:rPr lang="en-US" dirty="0"/>
              <a:t> were no successful launches before 2013.A significant improvement began in 2014, with a steady increase in success rates through 2017.Despite a dip in 2018, success rates peaked at over 85% in 2019, showing strong reliability growth over time.</a:t>
            </a:r>
            <a:endParaRPr lang="es-CL"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D8EEF0C5-E0C9-B3D4-1C21-26B6AD661897}"/>
              </a:ext>
            </a:extLst>
          </p:cNvPr>
          <p:cNvPicPr>
            <a:picLocks noChangeAspect="1"/>
          </p:cNvPicPr>
          <p:nvPr/>
        </p:nvPicPr>
        <p:blipFill>
          <a:blip r:embed="rId3"/>
          <a:stretch>
            <a:fillRect/>
          </a:stretch>
        </p:blipFill>
        <p:spPr>
          <a:xfrm>
            <a:off x="7425766" y="1867376"/>
            <a:ext cx="4029698" cy="1984550"/>
          </a:xfrm>
          <a:prstGeom prst="rect">
            <a:avLst/>
          </a:prstGeom>
        </p:spPr>
      </p:pic>
      <p:sp>
        <p:nvSpPr>
          <p:cNvPr id="9" name="CuadroTexto 8">
            <a:extLst>
              <a:ext uri="{FF2B5EF4-FFF2-40B4-BE49-F238E27FC236}">
                <a16:creationId xmlns:a16="http://schemas.microsoft.com/office/drawing/2014/main" id="{D6C4FF03-EB18-2CAF-EBD3-ABFD43754609}"/>
              </a:ext>
            </a:extLst>
          </p:cNvPr>
          <p:cNvSpPr txBox="1"/>
          <p:nvPr/>
        </p:nvSpPr>
        <p:spPr>
          <a:xfrm>
            <a:off x="1026160" y="1867376"/>
            <a:ext cx="4602480" cy="2031325"/>
          </a:xfrm>
          <a:prstGeom prst="rect">
            <a:avLst/>
          </a:prstGeom>
          <a:noFill/>
        </p:spPr>
        <p:txBody>
          <a:bodyPr wrap="square">
            <a:spAutoFit/>
          </a:bodyPr>
          <a:lstStyle/>
          <a:p>
            <a:r>
              <a:rPr lang="en-US" dirty="0"/>
              <a:t>This code uses </a:t>
            </a:r>
            <a:r>
              <a:rPr lang="en-US" dirty="0" err="1"/>
              <a:t>value_counts</a:t>
            </a:r>
            <a:r>
              <a:rPr lang="en-US" dirty="0"/>
              <a:t>() to count how many launches occurred at each launch site.</a:t>
            </a:r>
          </a:p>
          <a:p>
            <a:r>
              <a:rPr lang="en-US" dirty="0"/>
              <a:t>The results show that:</a:t>
            </a:r>
          </a:p>
          <a:p>
            <a:r>
              <a:rPr lang="en-US" dirty="0"/>
              <a:t>CCAFS SLC 40 had the most launches (55),Followed by KSC LC 39A (22),And VAFB SLC 4E (13).This indicates that CCAFS SLC 40 was the most frequently used site in the dataset.</a:t>
            </a:r>
            <a:endParaRPr lang="es-CL"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85C0AA12-ED97-FE9F-A6A5-86617702EC59}"/>
              </a:ext>
            </a:extLst>
          </p:cNvPr>
          <p:cNvPicPr>
            <a:picLocks noChangeAspect="1"/>
          </p:cNvPicPr>
          <p:nvPr/>
        </p:nvPicPr>
        <p:blipFill>
          <a:blip r:embed="rId3"/>
          <a:stretch>
            <a:fillRect/>
          </a:stretch>
        </p:blipFill>
        <p:spPr>
          <a:xfrm>
            <a:off x="1536146" y="1599945"/>
            <a:ext cx="8983329" cy="1829055"/>
          </a:xfrm>
          <a:prstGeom prst="rect">
            <a:avLst/>
          </a:prstGeom>
        </p:spPr>
      </p:pic>
      <p:sp>
        <p:nvSpPr>
          <p:cNvPr id="8" name="CuadroTexto 7">
            <a:extLst>
              <a:ext uri="{FF2B5EF4-FFF2-40B4-BE49-F238E27FC236}">
                <a16:creationId xmlns:a16="http://schemas.microsoft.com/office/drawing/2014/main" id="{53C5ECAB-AB27-B485-DC84-A6A58F450263}"/>
              </a:ext>
            </a:extLst>
          </p:cNvPr>
          <p:cNvSpPr txBox="1"/>
          <p:nvPr/>
        </p:nvSpPr>
        <p:spPr>
          <a:xfrm>
            <a:off x="2979810" y="4074775"/>
            <a:ext cx="6096000" cy="923330"/>
          </a:xfrm>
          <a:prstGeom prst="rect">
            <a:avLst/>
          </a:prstGeom>
          <a:noFill/>
        </p:spPr>
        <p:txBody>
          <a:bodyPr wrap="square">
            <a:spAutoFit/>
          </a:bodyPr>
          <a:lstStyle/>
          <a:p>
            <a:r>
              <a:rPr lang="en-US" dirty="0"/>
              <a:t>This code filters the dataset to show only the records where the </a:t>
            </a:r>
            <a:r>
              <a:rPr lang="en-US" dirty="0" err="1"/>
              <a:t>LaunchSite</a:t>
            </a:r>
            <a:r>
              <a:rPr lang="en-US" dirty="0"/>
              <a:t> name starts with "CCA". The .head(5) function limits the output to the first 5 matching entries.</a:t>
            </a:r>
            <a:endParaRPr lang="es-CL"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7AED0814-6B3C-2E92-7323-70C3A75F99FA}"/>
              </a:ext>
            </a:extLst>
          </p:cNvPr>
          <p:cNvPicPr>
            <a:picLocks noChangeAspect="1"/>
          </p:cNvPicPr>
          <p:nvPr/>
        </p:nvPicPr>
        <p:blipFill>
          <a:blip r:embed="rId3"/>
          <a:stretch>
            <a:fillRect/>
          </a:stretch>
        </p:blipFill>
        <p:spPr>
          <a:xfrm>
            <a:off x="2622316" y="1480534"/>
            <a:ext cx="6947368" cy="1660590"/>
          </a:xfrm>
          <a:prstGeom prst="rect">
            <a:avLst/>
          </a:prstGeom>
        </p:spPr>
      </p:pic>
      <p:sp>
        <p:nvSpPr>
          <p:cNvPr id="8" name="CuadroTexto 7">
            <a:extLst>
              <a:ext uri="{FF2B5EF4-FFF2-40B4-BE49-F238E27FC236}">
                <a16:creationId xmlns:a16="http://schemas.microsoft.com/office/drawing/2014/main" id="{F3F4240F-F26E-4FC6-908D-6570E22B703F}"/>
              </a:ext>
            </a:extLst>
          </p:cNvPr>
          <p:cNvSpPr txBox="1"/>
          <p:nvPr/>
        </p:nvSpPr>
        <p:spPr>
          <a:xfrm>
            <a:off x="2979811" y="3846097"/>
            <a:ext cx="6096000" cy="1477328"/>
          </a:xfrm>
          <a:prstGeom prst="rect">
            <a:avLst/>
          </a:prstGeom>
          <a:noFill/>
        </p:spPr>
        <p:txBody>
          <a:bodyPr wrap="square">
            <a:spAutoFit/>
          </a:bodyPr>
          <a:lstStyle/>
          <a:p>
            <a:r>
              <a:rPr lang="en-US" dirty="0"/>
              <a:t>Since the dataset doesn’t contain a dedicated Customer column, we use ISS orbit as a proxy for NASA missions. The code filters records where the orbit is ISS and sums the corresponding payload mass to estimate the total mass carried in NASA-related launches.</a:t>
            </a:r>
            <a:endParaRPr lang="es-CL"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307082E0-12F2-4B0F-F6A1-D0A1FB534705}"/>
              </a:ext>
            </a:extLst>
          </p:cNvPr>
          <p:cNvPicPr>
            <a:picLocks noChangeAspect="1"/>
          </p:cNvPicPr>
          <p:nvPr/>
        </p:nvPicPr>
        <p:blipFill>
          <a:blip r:embed="rId3"/>
          <a:stretch>
            <a:fillRect/>
          </a:stretch>
        </p:blipFill>
        <p:spPr>
          <a:xfrm>
            <a:off x="3320491" y="1388634"/>
            <a:ext cx="4072960" cy="1862566"/>
          </a:xfrm>
          <a:prstGeom prst="rect">
            <a:avLst/>
          </a:prstGeom>
        </p:spPr>
      </p:pic>
      <p:sp>
        <p:nvSpPr>
          <p:cNvPr id="8" name="CuadroTexto 7">
            <a:extLst>
              <a:ext uri="{FF2B5EF4-FFF2-40B4-BE49-F238E27FC236}">
                <a16:creationId xmlns:a16="http://schemas.microsoft.com/office/drawing/2014/main" id="{50CDFF5C-96BD-A1FF-547F-CDF09A13AE3F}"/>
              </a:ext>
            </a:extLst>
          </p:cNvPr>
          <p:cNvSpPr txBox="1"/>
          <p:nvPr/>
        </p:nvSpPr>
        <p:spPr>
          <a:xfrm>
            <a:off x="2875280" y="4269037"/>
            <a:ext cx="6096000" cy="1200329"/>
          </a:xfrm>
          <a:prstGeom prst="rect">
            <a:avLst/>
          </a:prstGeom>
          <a:noFill/>
        </p:spPr>
        <p:txBody>
          <a:bodyPr wrap="square">
            <a:spAutoFit/>
          </a:bodyPr>
          <a:lstStyle/>
          <a:p>
            <a:r>
              <a:rPr lang="en-US" dirty="0"/>
              <a:t>This query filters records with </a:t>
            </a:r>
            <a:r>
              <a:rPr lang="en-US" dirty="0" err="1"/>
              <a:t>Booster_Version</a:t>
            </a:r>
            <a:r>
              <a:rPr lang="en-US" dirty="0"/>
              <a:t> = 'F9 v1.1' and calculates the average payload mass using the AVG() function. It helps assess how much payload this specific version typically carried during missions.</a:t>
            </a:r>
            <a:endParaRPr lang="es-CL"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27F42F2B-F8BB-E262-4070-6A7F267C6F81}"/>
              </a:ext>
            </a:extLst>
          </p:cNvPr>
          <p:cNvPicPr>
            <a:picLocks noChangeAspect="1"/>
          </p:cNvPicPr>
          <p:nvPr/>
        </p:nvPicPr>
        <p:blipFill>
          <a:blip r:embed="rId3"/>
          <a:stretch>
            <a:fillRect/>
          </a:stretch>
        </p:blipFill>
        <p:spPr>
          <a:xfrm>
            <a:off x="7178362" y="1945840"/>
            <a:ext cx="4279610" cy="2189280"/>
          </a:xfrm>
          <a:prstGeom prst="rect">
            <a:avLst/>
          </a:prstGeom>
        </p:spPr>
      </p:pic>
      <p:sp>
        <p:nvSpPr>
          <p:cNvPr id="9" name="CuadroTexto 8">
            <a:extLst>
              <a:ext uri="{FF2B5EF4-FFF2-40B4-BE49-F238E27FC236}">
                <a16:creationId xmlns:a16="http://schemas.microsoft.com/office/drawing/2014/main" id="{85FDA911-6D45-C9C5-0DD3-8483890B3BC4}"/>
              </a:ext>
            </a:extLst>
          </p:cNvPr>
          <p:cNvSpPr txBox="1"/>
          <p:nvPr/>
        </p:nvSpPr>
        <p:spPr>
          <a:xfrm>
            <a:off x="619760" y="1945840"/>
            <a:ext cx="6096000" cy="1200329"/>
          </a:xfrm>
          <a:prstGeom prst="rect">
            <a:avLst/>
          </a:prstGeom>
          <a:noFill/>
        </p:spPr>
        <p:txBody>
          <a:bodyPr wrap="square">
            <a:spAutoFit/>
          </a:bodyPr>
          <a:lstStyle/>
          <a:p>
            <a:r>
              <a:rPr lang="en-US" dirty="0"/>
              <a:t>This query filters the records where the </a:t>
            </a:r>
            <a:r>
              <a:rPr lang="en-US" dirty="0" err="1"/>
              <a:t>Landing_Outcome</a:t>
            </a:r>
            <a:r>
              <a:rPr lang="en-US" dirty="0"/>
              <a:t> is 'Success (ground pad)' and returns the earliest date using MIN(Date). It identifies when the first successful ground landing occurred in the SpaceX launch history.</a:t>
            </a:r>
            <a:endParaRPr lang="es-CL"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D4AF1E4E-F79A-B250-037A-20A596ACA780}"/>
              </a:ext>
            </a:extLst>
          </p:cNvPr>
          <p:cNvPicPr>
            <a:picLocks noChangeAspect="1"/>
          </p:cNvPicPr>
          <p:nvPr/>
        </p:nvPicPr>
        <p:blipFill>
          <a:blip r:embed="rId3"/>
          <a:stretch>
            <a:fillRect/>
          </a:stretch>
        </p:blipFill>
        <p:spPr>
          <a:xfrm>
            <a:off x="6138792" y="1767840"/>
            <a:ext cx="5319180" cy="2837661"/>
          </a:xfrm>
          <a:prstGeom prst="rect">
            <a:avLst/>
          </a:prstGeom>
        </p:spPr>
      </p:pic>
      <p:sp>
        <p:nvSpPr>
          <p:cNvPr id="7" name="CuadroTexto 6">
            <a:extLst>
              <a:ext uri="{FF2B5EF4-FFF2-40B4-BE49-F238E27FC236}">
                <a16:creationId xmlns:a16="http://schemas.microsoft.com/office/drawing/2014/main" id="{EDDD6A49-0B0B-9FAC-4FB6-D8C6A5BADC0B}"/>
              </a:ext>
            </a:extLst>
          </p:cNvPr>
          <p:cNvSpPr txBox="1"/>
          <p:nvPr/>
        </p:nvSpPr>
        <p:spPr>
          <a:xfrm>
            <a:off x="770011" y="1762422"/>
            <a:ext cx="4876800" cy="1754326"/>
          </a:xfrm>
          <a:prstGeom prst="rect">
            <a:avLst/>
          </a:prstGeom>
          <a:noFill/>
        </p:spPr>
        <p:txBody>
          <a:bodyPr wrap="square">
            <a:spAutoFit/>
          </a:bodyPr>
          <a:lstStyle/>
          <a:p>
            <a:r>
              <a:rPr lang="en-US" dirty="0"/>
              <a:t>This query filters for successful drone ship landings and selects boosters whose payload mass is between 4000 and 6000 kg. It returns the booster version, payload mass, and landing outcome to analyze the boosters' capacity and performance under these conditions.</a:t>
            </a:r>
            <a:endParaRPr lang="es-CL"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930054"/>
            <a:ext cx="7961577" cy="323830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We collected and cleaned SpaceX launch data, filtered for Falcon 9 missions, performed exploratory analysis, and trained classification models (Logistic Regression, SVM, Decision Tree, KNN). Models were tuned and evaluated using accuracy and confusion matrices.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achieved the highest accuracy (93.33%) on test data. The best SVM used a sigmoid kernel. Logistic Regression outperformed other models in precision and recall.</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EFCF40D1-173B-F21A-B5BA-9A464729677D}"/>
              </a:ext>
            </a:extLst>
          </p:cNvPr>
          <p:cNvPicPr>
            <a:picLocks noChangeAspect="1"/>
          </p:cNvPicPr>
          <p:nvPr/>
        </p:nvPicPr>
        <p:blipFill>
          <a:blip r:embed="rId3"/>
          <a:stretch>
            <a:fillRect/>
          </a:stretch>
        </p:blipFill>
        <p:spPr>
          <a:xfrm>
            <a:off x="6869569" y="1742725"/>
            <a:ext cx="4588403" cy="3372549"/>
          </a:xfrm>
          <a:prstGeom prst="rect">
            <a:avLst/>
          </a:prstGeom>
        </p:spPr>
      </p:pic>
      <p:sp>
        <p:nvSpPr>
          <p:cNvPr id="8" name="CuadroTexto 7">
            <a:extLst>
              <a:ext uri="{FF2B5EF4-FFF2-40B4-BE49-F238E27FC236}">
                <a16:creationId xmlns:a16="http://schemas.microsoft.com/office/drawing/2014/main" id="{AFA1384A-5CE9-FBFB-DFCD-D4A1877B5863}"/>
              </a:ext>
            </a:extLst>
          </p:cNvPr>
          <p:cNvSpPr txBox="1"/>
          <p:nvPr/>
        </p:nvSpPr>
        <p:spPr>
          <a:xfrm>
            <a:off x="744611" y="1742725"/>
            <a:ext cx="5283200" cy="1477328"/>
          </a:xfrm>
          <a:prstGeom prst="rect">
            <a:avLst/>
          </a:prstGeom>
          <a:noFill/>
        </p:spPr>
        <p:txBody>
          <a:bodyPr wrap="square">
            <a:spAutoFit/>
          </a:bodyPr>
          <a:lstStyle/>
          <a:p>
            <a:r>
              <a:rPr lang="en-US" dirty="0"/>
              <a:t>This query groups the data by </a:t>
            </a:r>
            <a:r>
              <a:rPr lang="en-US" dirty="0" err="1"/>
              <a:t>Mission_Outcome</a:t>
            </a:r>
            <a:r>
              <a:rPr lang="en-US" dirty="0"/>
              <a:t> and counts how many times each outcome appears. It provides a clear summary of successful vs failed missions (and any other outcomes like partial success or unknown).</a:t>
            </a:r>
            <a:endParaRPr lang="es-CL"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1ADF20DC-C18A-FE53-CDEF-B3C7D85FA599}"/>
              </a:ext>
            </a:extLst>
          </p:cNvPr>
          <p:cNvPicPr>
            <a:picLocks noChangeAspect="1"/>
          </p:cNvPicPr>
          <p:nvPr/>
        </p:nvPicPr>
        <p:blipFill>
          <a:blip r:embed="rId3"/>
          <a:stretch>
            <a:fillRect/>
          </a:stretch>
        </p:blipFill>
        <p:spPr>
          <a:xfrm>
            <a:off x="8199967" y="1508475"/>
            <a:ext cx="3258005" cy="4096322"/>
          </a:xfrm>
          <a:prstGeom prst="rect">
            <a:avLst/>
          </a:prstGeom>
        </p:spPr>
      </p:pic>
      <p:sp>
        <p:nvSpPr>
          <p:cNvPr id="8" name="CuadroTexto 7">
            <a:extLst>
              <a:ext uri="{FF2B5EF4-FFF2-40B4-BE49-F238E27FC236}">
                <a16:creationId xmlns:a16="http://schemas.microsoft.com/office/drawing/2014/main" id="{A8D0BDE4-A2A4-0033-746A-85DB35F0ABC1}"/>
              </a:ext>
            </a:extLst>
          </p:cNvPr>
          <p:cNvSpPr txBox="1"/>
          <p:nvPr/>
        </p:nvSpPr>
        <p:spPr>
          <a:xfrm>
            <a:off x="650240" y="1933416"/>
            <a:ext cx="6096000" cy="1477328"/>
          </a:xfrm>
          <a:prstGeom prst="rect">
            <a:avLst/>
          </a:prstGeom>
          <a:noFill/>
        </p:spPr>
        <p:txBody>
          <a:bodyPr wrap="square">
            <a:spAutoFit/>
          </a:bodyPr>
          <a:lstStyle/>
          <a:p>
            <a:r>
              <a:rPr lang="en-US" dirty="0"/>
              <a:t>This query finds the booster(s) that carried the maximum payload mass by first identifying the highest value using MAX(), and then returning the corresponding </a:t>
            </a:r>
            <a:r>
              <a:rPr lang="en-US" dirty="0" err="1"/>
              <a:t>Booster_Version</a:t>
            </a:r>
            <a:r>
              <a:rPr lang="en-US" dirty="0"/>
              <a:t> and payload mass. It highlights the most capable launch in terms of cargo weight.</a:t>
            </a:r>
            <a:endParaRPr lang="es-CL"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86847964-D05B-3689-FF5C-49F60FAFE686}"/>
              </a:ext>
            </a:extLst>
          </p:cNvPr>
          <p:cNvPicPr>
            <a:picLocks noChangeAspect="1"/>
          </p:cNvPicPr>
          <p:nvPr/>
        </p:nvPicPr>
        <p:blipFill>
          <a:blip r:embed="rId3"/>
          <a:stretch>
            <a:fillRect/>
          </a:stretch>
        </p:blipFill>
        <p:spPr>
          <a:xfrm>
            <a:off x="6744511" y="1809171"/>
            <a:ext cx="4713461" cy="2499171"/>
          </a:xfrm>
          <a:prstGeom prst="rect">
            <a:avLst/>
          </a:prstGeom>
        </p:spPr>
      </p:pic>
      <p:sp>
        <p:nvSpPr>
          <p:cNvPr id="8" name="CuadroTexto 7">
            <a:extLst>
              <a:ext uri="{FF2B5EF4-FFF2-40B4-BE49-F238E27FC236}">
                <a16:creationId xmlns:a16="http://schemas.microsoft.com/office/drawing/2014/main" id="{250E4506-EE1A-4176-24D3-D3E7BCC51C4F}"/>
              </a:ext>
            </a:extLst>
          </p:cNvPr>
          <p:cNvSpPr txBox="1"/>
          <p:nvPr/>
        </p:nvSpPr>
        <p:spPr>
          <a:xfrm>
            <a:off x="648511" y="1951672"/>
            <a:ext cx="4583889" cy="1754326"/>
          </a:xfrm>
          <a:prstGeom prst="rect">
            <a:avLst/>
          </a:prstGeom>
          <a:noFill/>
        </p:spPr>
        <p:txBody>
          <a:bodyPr wrap="square">
            <a:spAutoFit/>
          </a:bodyPr>
          <a:lstStyle/>
          <a:p>
            <a:r>
              <a:rPr lang="en-US" dirty="0"/>
              <a:t>This query selects launch records from 2015 where the landing on drone ship failed, showing the date, booster version, launch site, and landing </a:t>
            </a:r>
            <a:r>
              <a:rPr lang="en-US" dirty="0" err="1"/>
              <a:t>outcome.It</a:t>
            </a:r>
            <a:r>
              <a:rPr lang="en-US" dirty="0"/>
              <a:t> helps analyze early drone ship landing attempts and the challenges SpaceX faced during that period.</a:t>
            </a:r>
            <a:endParaRPr lang="es-CL"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12455316-B3D8-B475-19E1-CBC5B8ADB22B}"/>
              </a:ext>
            </a:extLst>
          </p:cNvPr>
          <p:cNvPicPr>
            <a:picLocks noChangeAspect="1"/>
          </p:cNvPicPr>
          <p:nvPr/>
        </p:nvPicPr>
        <p:blipFill>
          <a:blip r:embed="rId3"/>
          <a:stretch>
            <a:fillRect/>
          </a:stretch>
        </p:blipFill>
        <p:spPr>
          <a:xfrm>
            <a:off x="8332449" y="1592034"/>
            <a:ext cx="2953162" cy="3267531"/>
          </a:xfrm>
          <a:prstGeom prst="rect">
            <a:avLst/>
          </a:prstGeom>
        </p:spPr>
      </p:pic>
      <p:sp>
        <p:nvSpPr>
          <p:cNvPr id="8" name="CuadroTexto 7">
            <a:extLst>
              <a:ext uri="{FF2B5EF4-FFF2-40B4-BE49-F238E27FC236}">
                <a16:creationId xmlns:a16="http://schemas.microsoft.com/office/drawing/2014/main" id="{C7D84FEA-2BA0-95B0-D06A-C23A8C7F4EE1}"/>
              </a:ext>
            </a:extLst>
          </p:cNvPr>
          <p:cNvSpPr txBox="1"/>
          <p:nvPr/>
        </p:nvSpPr>
        <p:spPr>
          <a:xfrm>
            <a:off x="770011" y="1807755"/>
            <a:ext cx="5364480" cy="1477328"/>
          </a:xfrm>
          <a:prstGeom prst="rect">
            <a:avLst/>
          </a:prstGeom>
          <a:noFill/>
        </p:spPr>
        <p:txBody>
          <a:bodyPr wrap="square">
            <a:spAutoFit/>
          </a:bodyPr>
          <a:lstStyle/>
          <a:p>
            <a:r>
              <a:rPr lang="en-US" dirty="0"/>
              <a:t>This query counts how many times each landing outcome occurred within the specified date range and ranks them in descending order. It helps identify the most frequent outcomes during the early development of SpaceX's landing capabilities.</a:t>
            </a:r>
            <a:endParaRPr lang="es-CL"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NASA Johnson Space Center Area Map</a:t>
            </a:r>
          </a:p>
        </p:txBody>
      </p:sp>
      <p:pic>
        <p:nvPicPr>
          <p:cNvPr id="6" name="Imagen 5">
            <a:extLst>
              <a:ext uri="{FF2B5EF4-FFF2-40B4-BE49-F238E27FC236}">
                <a16:creationId xmlns:a16="http://schemas.microsoft.com/office/drawing/2014/main" id="{57C5C572-82CB-5125-EE95-5F82ADF437B5}"/>
              </a:ext>
            </a:extLst>
          </p:cNvPr>
          <p:cNvPicPr>
            <a:picLocks noChangeAspect="1"/>
          </p:cNvPicPr>
          <p:nvPr/>
        </p:nvPicPr>
        <p:blipFill>
          <a:blip r:embed="rId3"/>
          <a:stretch>
            <a:fillRect/>
          </a:stretch>
        </p:blipFill>
        <p:spPr>
          <a:xfrm>
            <a:off x="6876942" y="1825625"/>
            <a:ext cx="4812852" cy="2815389"/>
          </a:xfrm>
          <a:prstGeom prst="rect">
            <a:avLst/>
          </a:prstGeom>
        </p:spPr>
      </p:pic>
      <p:sp>
        <p:nvSpPr>
          <p:cNvPr id="10" name="CuadroTexto 9">
            <a:extLst>
              <a:ext uri="{FF2B5EF4-FFF2-40B4-BE49-F238E27FC236}">
                <a16:creationId xmlns:a16="http://schemas.microsoft.com/office/drawing/2014/main" id="{E74A3042-BB9C-21C2-AA37-67BFFAAED205}"/>
              </a:ext>
            </a:extLst>
          </p:cNvPr>
          <p:cNvSpPr txBox="1"/>
          <p:nvPr/>
        </p:nvSpPr>
        <p:spPr>
          <a:xfrm>
            <a:off x="770011" y="1825625"/>
            <a:ext cx="5325989" cy="2585323"/>
          </a:xfrm>
          <a:prstGeom prst="rect">
            <a:avLst/>
          </a:prstGeom>
          <a:noFill/>
        </p:spPr>
        <p:txBody>
          <a:bodyPr wrap="square">
            <a:spAutoFit/>
          </a:bodyPr>
          <a:lstStyle/>
          <a:p>
            <a:r>
              <a:rPr lang="es-CL" dirty="0"/>
              <a:t>NASA JSC </a:t>
            </a:r>
            <a:r>
              <a:rPr lang="es-CL" dirty="0" err="1"/>
              <a:t>Location</a:t>
            </a:r>
            <a:r>
              <a:rPr lang="es-CL" dirty="0"/>
              <a:t> </a:t>
            </a:r>
            <a:r>
              <a:rPr lang="es-CL" dirty="0" err="1"/>
              <a:t>Map</a:t>
            </a:r>
            <a:r>
              <a:rPr lang="es-CL" dirty="0"/>
              <a:t> – Key </a:t>
            </a:r>
            <a:r>
              <a:rPr lang="es-CL" dirty="0" err="1"/>
              <a:t>Insights</a:t>
            </a:r>
            <a:endParaRPr lang="es-CL" dirty="0"/>
          </a:p>
          <a:p>
            <a:pPr marL="285750" indent="-285750">
              <a:buFont typeface="Arial" panose="020B0604020202020204" pitchFamily="34" charset="0"/>
              <a:buChar char="•"/>
            </a:pPr>
            <a:r>
              <a:rPr lang="es-CL" dirty="0" err="1"/>
              <a:t>The</a:t>
            </a:r>
            <a:r>
              <a:rPr lang="es-CL" dirty="0"/>
              <a:t> </a:t>
            </a:r>
            <a:r>
              <a:rPr lang="es-CL" dirty="0" err="1"/>
              <a:t>map</a:t>
            </a:r>
            <a:r>
              <a:rPr lang="es-CL" dirty="0"/>
              <a:t> </a:t>
            </a:r>
            <a:r>
              <a:rPr lang="es-CL" dirty="0" err="1"/>
              <a:t>highlights</a:t>
            </a:r>
            <a:r>
              <a:rPr lang="es-CL" dirty="0"/>
              <a:t> </a:t>
            </a:r>
            <a:r>
              <a:rPr lang="es-CL" dirty="0" err="1"/>
              <a:t>the</a:t>
            </a:r>
            <a:r>
              <a:rPr lang="es-CL" dirty="0"/>
              <a:t> NASA Johnson </a:t>
            </a:r>
            <a:r>
              <a:rPr lang="es-CL" dirty="0" err="1"/>
              <a:t>Space</a:t>
            </a:r>
            <a:r>
              <a:rPr lang="es-CL" dirty="0"/>
              <a:t> Center </a:t>
            </a:r>
            <a:r>
              <a:rPr lang="es-CL" dirty="0" err="1"/>
              <a:t>with</a:t>
            </a:r>
            <a:r>
              <a:rPr lang="es-CL" dirty="0"/>
              <a:t> </a:t>
            </a:r>
            <a:r>
              <a:rPr lang="es-CL" dirty="0" err="1"/>
              <a:t>an</a:t>
            </a:r>
            <a:r>
              <a:rPr lang="es-CL" dirty="0"/>
              <a:t> </a:t>
            </a:r>
            <a:r>
              <a:rPr lang="es-CL" dirty="0" err="1"/>
              <a:t>orange</a:t>
            </a:r>
            <a:r>
              <a:rPr lang="es-CL" dirty="0"/>
              <a:t> </a:t>
            </a:r>
            <a:r>
              <a:rPr lang="es-CL" dirty="0" err="1"/>
              <a:t>circle</a:t>
            </a:r>
            <a:r>
              <a:rPr lang="es-CL" dirty="0"/>
              <a:t> </a:t>
            </a:r>
            <a:r>
              <a:rPr lang="es-CL" dirty="0" err="1"/>
              <a:t>marker</a:t>
            </a:r>
            <a:r>
              <a:rPr lang="es-CL" dirty="0"/>
              <a:t>.</a:t>
            </a:r>
          </a:p>
          <a:p>
            <a:pPr marL="285750" indent="-285750">
              <a:buFont typeface="Arial" panose="020B0604020202020204" pitchFamily="34" charset="0"/>
              <a:buChar char="•"/>
            </a:pPr>
            <a:r>
              <a:rPr lang="es-CL" dirty="0"/>
              <a:t>Shows </a:t>
            </a:r>
            <a:r>
              <a:rPr lang="es-CL" dirty="0" err="1"/>
              <a:t>surrounding</a:t>
            </a:r>
            <a:r>
              <a:rPr lang="es-CL" dirty="0"/>
              <a:t> </a:t>
            </a:r>
            <a:r>
              <a:rPr lang="es-CL" dirty="0" err="1"/>
              <a:t>cities</a:t>
            </a:r>
            <a:r>
              <a:rPr lang="es-CL" dirty="0"/>
              <a:t> </a:t>
            </a:r>
            <a:r>
              <a:rPr lang="es-CL" dirty="0" err="1"/>
              <a:t>like</a:t>
            </a:r>
            <a:r>
              <a:rPr lang="es-CL" dirty="0"/>
              <a:t> League City, Webster, and </a:t>
            </a:r>
            <a:r>
              <a:rPr lang="es-CL" dirty="0" err="1"/>
              <a:t>Seabrook</a:t>
            </a:r>
            <a:r>
              <a:rPr lang="es-CL" dirty="0"/>
              <a:t>.</a:t>
            </a:r>
          </a:p>
          <a:p>
            <a:pPr marL="285750" indent="-285750">
              <a:buFont typeface="Arial" panose="020B0604020202020204" pitchFamily="34" charset="0"/>
              <a:buChar char="•"/>
            </a:pPr>
            <a:r>
              <a:rPr lang="es-CL" dirty="0" err="1"/>
              <a:t>Clearly</a:t>
            </a:r>
            <a:r>
              <a:rPr lang="es-CL" dirty="0"/>
              <a:t> </a:t>
            </a:r>
            <a:r>
              <a:rPr lang="es-CL" dirty="0" err="1"/>
              <a:t>displays</a:t>
            </a:r>
            <a:r>
              <a:rPr lang="es-CL" dirty="0"/>
              <a:t> </a:t>
            </a:r>
            <a:r>
              <a:rPr lang="es-CL" dirty="0" err="1"/>
              <a:t>proximity</a:t>
            </a:r>
            <a:r>
              <a:rPr lang="es-CL" dirty="0"/>
              <a:t> </a:t>
            </a:r>
            <a:r>
              <a:rPr lang="es-CL" dirty="0" err="1"/>
              <a:t>to</a:t>
            </a:r>
            <a:r>
              <a:rPr lang="es-CL" dirty="0"/>
              <a:t> Clear Lake and </a:t>
            </a:r>
            <a:r>
              <a:rPr lang="es-CL" dirty="0" err="1"/>
              <a:t>the</a:t>
            </a:r>
            <a:r>
              <a:rPr lang="es-CL" dirty="0"/>
              <a:t> </a:t>
            </a:r>
            <a:r>
              <a:rPr lang="es-CL" dirty="0" err="1"/>
              <a:t>coastline</a:t>
            </a:r>
            <a:r>
              <a:rPr lang="es-CL" dirty="0"/>
              <a:t>.</a:t>
            </a:r>
          </a:p>
          <a:p>
            <a:pPr marL="285750" indent="-285750">
              <a:buFont typeface="Arial" panose="020B0604020202020204" pitchFamily="34" charset="0"/>
              <a:buChar char="•"/>
            </a:pPr>
            <a:r>
              <a:rPr lang="es-CL" dirty="0" err="1"/>
              <a:t>Useful</a:t>
            </a:r>
            <a:r>
              <a:rPr lang="es-CL" dirty="0"/>
              <a:t> </a:t>
            </a:r>
            <a:r>
              <a:rPr lang="es-CL" dirty="0" err="1"/>
              <a:t>for</a:t>
            </a:r>
            <a:r>
              <a:rPr lang="es-CL" dirty="0"/>
              <a:t> </a:t>
            </a:r>
            <a:r>
              <a:rPr lang="es-CL" dirty="0" err="1"/>
              <a:t>analyzing</a:t>
            </a:r>
            <a:r>
              <a:rPr lang="es-CL" dirty="0"/>
              <a:t> site </a:t>
            </a:r>
            <a:r>
              <a:rPr lang="es-CL" dirty="0" err="1"/>
              <a:t>accessibility</a:t>
            </a:r>
            <a:r>
              <a:rPr lang="es-CL" dirty="0"/>
              <a:t> and </a:t>
            </a:r>
            <a:r>
              <a:rPr lang="es-CL" dirty="0" err="1"/>
              <a:t>nearby</a:t>
            </a:r>
            <a:r>
              <a:rPr lang="es-CL" dirty="0"/>
              <a:t> </a:t>
            </a:r>
            <a:r>
              <a:rPr lang="es-CL" dirty="0" err="1"/>
              <a:t>infrastructure</a:t>
            </a:r>
            <a:r>
              <a:rPr lang="es-CL" dirty="0"/>
              <a: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 Distribution of SpaceX Launch Activity</a:t>
            </a:r>
          </a:p>
        </p:txBody>
      </p:sp>
      <p:pic>
        <p:nvPicPr>
          <p:cNvPr id="4" name="Imagen 3">
            <a:extLst>
              <a:ext uri="{FF2B5EF4-FFF2-40B4-BE49-F238E27FC236}">
                <a16:creationId xmlns:a16="http://schemas.microsoft.com/office/drawing/2014/main" id="{C9EC5F48-6A41-5DF8-4EFD-CEBD986DF13D}"/>
              </a:ext>
            </a:extLst>
          </p:cNvPr>
          <p:cNvPicPr>
            <a:picLocks noChangeAspect="1"/>
          </p:cNvPicPr>
          <p:nvPr/>
        </p:nvPicPr>
        <p:blipFill>
          <a:blip r:embed="rId3"/>
          <a:stretch>
            <a:fillRect/>
          </a:stretch>
        </p:blipFill>
        <p:spPr>
          <a:xfrm>
            <a:off x="6252334" y="1605280"/>
            <a:ext cx="5481912" cy="2910205"/>
          </a:xfrm>
          <a:prstGeom prst="rect">
            <a:avLst/>
          </a:prstGeom>
        </p:spPr>
      </p:pic>
      <p:sp>
        <p:nvSpPr>
          <p:cNvPr id="7" name="CuadroTexto 6">
            <a:extLst>
              <a:ext uri="{FF2B5EF4-FFF2-40B4-BE49-F238E27FC236}">
                <a16:creationId xmlns:a16="http://schemas.microsoft.com/office/drawing/2014/main" id="{21A3B91B-8695-62C1-481C-A341223ADD5F}"/>
              </a:ext>
            </a:extLst>
          </p:cNvPr>
          <p:cNvSpPr txBox="1"/>
          <p:nvPr/>
        </p:nvSpPr>
        <p:spPr>
          <a:xfrm>
            <a:off x="680720" y="1787662"/>
            <a:ext cx="5258947" cy="2862322"/>
          </a:xfrm>
          <a:prstGeom prst="rect">
            <a:avLst/>
          </a:prstGeom>
          <a:noFill/>
        </p:spPr>
        <p:txBody>
          <a:bodyPr wrap="square">
            <a:spAutoFit/>
          </a:bodyPr>
          <a:lstStyle/>
          <a:p>
            <a:r>
              <a:rPr lang="es-CL" dirty="0" err="1"/>
              <a:t>Launch</a:t>
            </a:r>
            <a:r>
              <a:rPr lang="es-CL" dirty="0"/>
              <a:t> Sites </a:t>
            </a:r>
            <a:r>
              <a:rPr lang="es-CL" dirty="0" err="1"/>
              <a:t>Distribution</a:t>
            </a:r>
            <a:r>
              <a:rPr lang="es-CL" dirty="0"/>
              <a:t> – </a:t>
            </a:r>
            <a:r>
              <a:rPr lang="es-CL" dirty="0" err="1"/>
              <a:t>Cluster</a:t>
            </a:r>
            <a:r>
              <a:rPr lang="es-CL" dirty="0"/>
              <a:t> </a:t>
            </a:r>
            <a:r>
              <a:rPr lang="es-CL" dirty="0" err="1"/>
              <a:t>Overview</a:t>
            </a:r>
            <a:endParaRPr lang="es-CL" dirty="0"/>
          </a:p>
          <a:p>
            <a:pPr marL="285750" indent="-285750">
              <a:buFont typeface="Arial" panose="020B0604020202020204" pitchFamily="34" charset="0"/>
              <a:buChar char="•"/>
            </a:pPr>
            <a:r>
              <a:rPr lang="es-CL" dirty="0" err="1"/>
              <a:t>The</a:t>
            </a:r>
            <a:r>
              <a:rPr lang="es-CL" dirty="0"/>
              <a:t> </a:t>
            </a:r>
            <a:r>
              <a:rPr lang="es-CL" dirty="0" err="1"/>
              <a:t>map</a:t>
            </a:r>
            <a:r>
              <a:rPr lang="es-CL" dirty="0"/>
              <a:t> shows </a:t>
            </a:r>
            <a:r>
              <a:rPr lang="es-CL" dirty="0" err="1"/>
              <a:t>clustered</a:t>
            </a:r>
            <a:r>
              <a:rPr lang="es-CL" dirty="0"/>
              <a:t> </a:t>
            </a:r>
            <a:r>
              <a:rPr lang="es-CL" dirty="0" err="1"/>
              <a:t>launch</a:t>
            </a:r>
            <a:r>
              <a:rPr lang="es-CL" dirty="0"/>
              <a:t> </a:t>
            </a:r>
            <a:r>
              <a:rPr lang="es-CL" dirty="0" err="1"/>
              <a:t>records</a:t>
            </a:r>
            <a:r>
              <a:rPr lang="es-CL" dirty="0"/>
              <a:t> </a:t>
            </a:r>
            <a:r>
              <a:rPr lang="es-CL" dirty="0" err="1"/>
              <a:t>using</a:t>
            </a:r>
            <a:r>
              <a:rPr lang="es-CL" dirty="0"/>
              <a:t> </a:t>
            </a:r>
            <a:r>
              <a:rPr lang="es-CL" dirty="0" err="1"/>
              <a:t>marker</a:t>
            </a:r>
            <a:r>
              <a:rPr lang="es-CL" dirty="0"/>
              <a:t> </a:t>
            </a:r>
            <a:r>
              <a:rPr lang="es-CL" dirty="0" err="1"/>
              <a:t>groups</a:t>
            </a:r>
            <a:r>
              <a:rPr lang="es-CL" dirty="0"/>
              <a:t>.</a:t>
            </a:r>
          </a:p>
          <a:p>
            <a:pPr marL="285750" indent="-285750">
              <a:buFont typeface="Arial" panose="020B0604020202020204" pitchFamily="34" charset="0"/>
              <a:buChar char="•"/>
            </a:pPr>
            <a:r>
              <a:rPr lang="es-CL" dirty="0" err="1"/>
              <a:t>Two</a:t>
            </a:r>
            <a:r>
              <a:rPr lang="es-CL" dirty="0"/>
              <a:t> </a:t>
            </a:r>
            <a:r>
              <a:rPr lang="es-CL" dirty="0" err="1"/>
              <a:t>main</a:t>
            </a:r>
            <a:r>
              <a:rPr lang="es-CL" dirty="0"/>
              <a:t> </a:t>
            </a:r>
            <a:r>
              <a:rPr lang="es-CL" dirty="0" err="1"/>
              <a:t>clusters</a:t>
            </a:r>
            <a:r>
              <a:rPr lang="es-CL" dirty="0"/>
              <a:t> </a:t>
            </a:r>
            <a:r>
              <a:rPr lang="es-CL" dirty="0" err="1"/>
              <a:t>appear</a:t>
            </a:r>
            <a:r>
              <a:rPr lang="es-CL" dirty="0"/>
              <a:t>:</a:t>
            </a:r>
          </a:p>
          <a:p>
            <a:pPr marL="742950" lvl="1" indent="-285750">
              <a:buFont typeface="Arial" panose="020B0604020202020204" pitchFamily="34" charset="0"/>
              <a:buChar char="•"/>
            </a:pPr>
            <a:r>
              <a:rPr lang="es-CL" dirty="0"/>
              <a:t>Florida (48 </a:t>
            </a:r>
            <a:r>
              <a:rPr lang="es-CL" dirty="0" err="1"/>
              <a:t>launches</a:t>
            </a:r>
            <a:r>
              <a:rPr lang="es-CL" dirty="0"/>
              <a:t>) – </a:t>
            </a:r>
            <a:r>
              <a:rPr lang="es-CL" dirty="0" err="1"/>
              <a:t>Likely</a:t>
            </a:r>
            <a:r>
              <a:rPr lang="es-CL" dirty="0"/>
              <a:t> Cape </a:t>
            </a:r>
            <a:r>
              <a:rPr lang="es-CL" dirty="0" err="1"/>
              <a:t>Canaveral</a:t>
            </a:r>
            <a:r>
              <a:rPr lang="es-CL" dirty="0"/>
              <a:t> and Kennedy </a:t>
            </a:r>
            <a:r>
              <a:rPr lang="es-CL" dirty="0" err="1"/>
              <a:t>Space</a:t>
            </a:r>
            <a:r>
              <a:rPr lang="es-CL" dirty="0"/>
              <a:t> Center.</a:t>
            </a:r>
          </a:p>
          <a:p>
            <a:pPr marL="742950" lvl="1" indent="-285750">
              <a:buFont typeface="Arial" panose="020B0604020202020204" pitchFamily="34" charset="0"/>
              <a:buChar char="•"/>
            </a:pPr>
            <a:r>
              <a:rPr lang="es-CL" dirty="0"/>
              <a:t>California (10 </a:t>
            </a:r>
            <a:r>
              <a:rPr lang="es-CL" dirty="0" err="1"/>
              <a:t>launches</a:t>
            </a:r>
            <a:r>
              <a:rPr lang="es-CL" dirty="0"/>
              <a:t>) – </a:t>
            </a:r>
            <a:r>
              <a:rPr lang="es-CL" dirty="0" err="1"/>
              <a:t>Likely</a:t>
            </a:r>
            <a:r>
              <a:rPr lang="es-CL" dirty="0"/>
              <a:t> Vandenberg Air </a:t>
            </a:r>
            <a:r>
              <a:rPr lang="es-CL" dirty="0" err="1"/>
              <a:t>Force</a:t>
            </a:r>
            <a:r>
              <a:rPr lang="es-CL" dirty="0"/>
              <a:t> Base.</a:t>
            </a:r>
          </a:p>
          <a:p>
            <a:pPr marL="285750" indent="-285750">
              <a:buFont typeface="Arial" panose="020B0604020202020204" pitchFamily="34" charset="0"/>
              <a:buChar char="•"/>
            </a:pPr>
            <a:r>
              <a:rPr lang="es-CL" dirty="0" err="1"/>
              <a:t>Highlights</a:t>
            </a:r>
            <a:r>
              <a:rPr lang="es-CL" dirty="0"/>
              <a:t> regional </a:t>
            </a:r>
            <a:r>
              <a:rPr lang="es-CL" dirty="0" err="1"/>
              <a:t>launch</a:t>
            </a:r>
            <a:r>
              <a:rPr lang="es-CL" dirty="0"/>
              <a:t> </a:t>
            </a:r>
            <a:r>
              <a:rPr lang="es-CL" dirty="0" err="1"/>
              <a:t>activity</a:t>
            </a:r>
            <a:r>
              <a:rPr lang="es-CL" dirty="0"/>
              <a:t> </a:t>
            </a:r>
            <a:r>
              <a:rPr lang="es-CL" dirty="0" err="1"/>
              <a:t>concentration</a:t>
            </a:r>
            <a:r>
              <a:rPr lang="es-CL" dirty="0"/>
              <a:t> and </a:t>
            </a:r>
            <a:r>
              <a:rPr lang="es-CL" dirty="0" err="1"/>
              <a:t>coastal</a:t>
            </a:r>
            <a:r>
              <a:rPr lang="es-CL" dirty="0"/>
              <a:t> </a:t>
            </a:r>
            <a:r>
              <a:rPr lang="es-CL" dirty="0" err="1"/>
              <a:t>location</a:t>
            </a:r>
            <a:r>
              <a:rPr lang="es-CL" dirty="0"/>
              <a:t> </a:t>
            </a:r>
            <a:r>
              <a:rPr lang="es-CL" dirty="0" err="1"/>
              <a:t>preference</a:t>
            </a:r>
            <a:r>
              <a:rPr lang="es-CL" dirty="0"/>
              <a: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Pad Distance to Coastline (Zoom View)</a:t>
            </a:r>
          </a:p>
        </p:txBody>
      </p:sp>
      <p:pic>
        <p:nvPicPr>
          <p:cNvPr id="4" name="Imagen 3">
            <a:extLst>
              <a:ext uri="{FF2B5EF4-FFF2-40B4-BE49-F238E27FC236}">
                <a16:creationId xmlns:a16="http://schemas.microsoft.com/office/drawing/2014/main" id="{03A03548-62EE-0B11-239B-B994147BF2E0}"/>
              </a:ext>
            </a:extLst>
          </p:cNvPr>
          <p:cNvPicPr>
            <a:picLocks noChangeAspect="1"/>
          </p:cNvPicPr>
          <p:nvPr/>
        </p:nvPicPr>
        <p:blipFill>
          <a:blip r:embed="rId3"/>
          <a:stretch>
            <a:fillRect/>
          </a:stretch>
        </p:blipFill>
        <p:spPr>
          <a:xfrm>
            <a:off x="6073030" y="1981200"/>
            <a:ext cx="5899529" cy="3606800"/>
          </a:xfrm>
          <a:prstGeom prst="rect">
            <a:avLst/>
          </a:prstGeom>
        </p:spPr>
      </p:pic>
      <p:sp>
        <p:nvSpPr>
          <p:cNvPr id="7" name="CuadroTexto 6">
            <a:extLst>
              <a:ext uri="{FF2B5EF4-FFF2-40B4-BE49-F238E27FC236}">
                <a16:creationId xmlns:a16="http://schemas.microsoft.com/office/drawing/2014/main" id="{4A423F4A-4F3B-250C-F2E0-C65141D45970}"/>
              </a:ext>
            </a:extLst>
          </p:cNvPr>
          <p:cNvSpPr txBox="1"/>
          <p:nvPr/>
        </p:nvSpPr>
        <p:spPr>
          <a:xfrm>
            <a:off x="548640" y="1981200"/>
            <a:ext cx="4978400" cy="2308324"/>
          </a:xfrm>
          <a:prstGeom prst="rect">
            <a:avLst/>
          </a:prstGeom>
          <a:noFill/>
        </p:spPr>
        <p:txBody>
          <a:bodyPr wrap="square">
            <a:spAutoFit/>
          </a:bodyPr>
          <a:lstStyle/>
          <a:p>
            <a:r>
              <a:rPr lang="en-US" dirty="0"/>
              <a:t>Launch Site Proximity to Coastline – Detailed View</a:t>
            </a:r>
          </a:p>
          <a:p>
            <a:pPr marL="285750" indent="-285750">
              <a:buFont typeface="Arial" panose="020B0604020202020204" pitchFamily="34" charset="0"/>
              <a:buChar char="•"/>
            </a:pPr>
            <a:r>
              <a:rPr lang="en-US" dirty="0"/>
              <a:t>The map shows a precise distance measurement (0.24 km) from the launch pad to the nearest coastline.</a:t>
            </a:r>
          </a:p>
          <a:p>
            <a:pPr marL="285750" indent="-285750">
              <a:buFont typeface="Arial" panose="020B0604020202020204" pitchFamily="34" charset="0"/>
              <a:buChar char="•"/>
            </a:pPr>
            <a:r>
              <a:rPr lang="en-US" dirty="0"/>
              <a:t>A blue </a:t>
            </a:r>
            <a:r>
              <a:rPr lang="en-US" dirty="0" err="1"/>
              <a:t>PolyLine</a:t>
            </a:r>
            <a:r>
              <a:rPr lang="en-US" dirty="0"/>
              <a:t> connects the launch complex with the coast, labeled with the distance.</a:t>
            </a:r>
          </a:p>
          <a:p>
            <a:pPr marL="285750" indent="-285750">
              <a:buFont typeface="Arial" panose="020B0604020202020204" pitchFamily="34" charset="0"/>
              <a:buChar char="•"/>
            </a:pPr>
            <a:r>
              <a:rPr lang="en-US" dirty="0"/>
              <a:t>Useful for evaluating safety buffers, emergency planning, and site accessibility.</a:t>
            </a:r>
            <a:endParaRPr lang="es-CL"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 </a:t>
            </a:r>
          </a:p>
        </p:txBody>
      </p:sp>
      <p:pic>
        <p:nvPicPr>
          <p:cNvPr id="10" name="Imagen 9">
            <a:extLst>
              <a:ext uri="{FF2B5EF4-FFF2-40B4-BE49-F238E27FC236}">
                <a16:creationId xmlns:a16="http://schemas.microsoft.com/office/drawing/2014/main" id="{D3F2EB19-850A-19D8-246A-E235867C0378}"/>
              </a:ext>
            </a:extLst>
          </p:cNvPr>
          <p:cNvPicPr>
            <a:picLocks noChangeAspect="1"/>
          </p:cNvPicPr>
          <p:nvPr/>
        </p:nvPicPr>
        <p:blipFill>
          <a:blip r:embed="rId3"/>
          <a:stretch>
            <a:fillRect/>
          </a:stretch>
        </p:blipFill>
        <p:spPr>
          <a:xfrm>
            <a:off x="367014" y="1843934"/>
            <a:ext cx="11457972" cy="931641"/>
          </a:xfrm>
          <a:prstGeom prst="rect">
            <a:avLst/>
          </a:prstGeom>
        </p:spPr>
      </p:pic>
      <p:sp>
        <p:nvSpPr>
          <p:cNvPr id="12" name="CuadroTexto 11">
            <a:extLst>
              <a:ext uri="{FF2B5EF4-FFF2-40B4-BE49-F238E27FC236}">
                <a16:creationId xmlns:a16="http://schemas.microsoft.com/office/drawing/2014/main" id="{4E8AF367-72EF-6253-D0C2-7730C306777A}"/>
              </a:ext>
            </a:extLst>
          </p:cNvPr>
          <p:cNvSpPr txBox="1"/>
          <p:nvPr/>
        </p:nvSpPr>
        <p:spPr>
          <a:xfrm>
            <a:off x="3048000" y="3429000"/>
            <a:ext cx="6096000" cy="1477328"/>
          </a:xfrm>
          <a:prstGeom prst="rect">
            <a:avLst/>
          </a:prstGeom>
          <a:noFill/>
        </p:spPr>
        <p:txBody>
          <a:bodyPr wrap="square">
            <a:spAutoFit/>
          </a:bodyPr>
          <a:lstStyle/>
          <a:p>
            <a:r>
              <a:rPr lang="en-US" dirty="0"/>
              <a:t>The image shows the header and dropdown filter of a </a:t>
            </a:r>
            <a:r>
              <a:rPr lang="en-US" dirty="0" err="1"/>
              <a:t>Plotly</a:t>
            </a:r>
            <a:r>
              <a:rPr lang="en-US" dirty="0"/>
              <a:t> Dash web application titled "SpaceX Launch Records </a:t>
            </a:r>
            <a:r>
              <a:rPr lang="en-US" dirty="0" err="1"/>
              <a:t>Dashboard".The</a:t>
            </a:r>
            <a:r>
              <a:rPr lang="en-US" dirty="0"/>
              <a:t> title is centered and styled for emphasis, while the dropdown menu allows users to filter launch records by site, starting with the default option "All Sites".</a:t>
            </a:r>
            <a:endParaRPr lang="es-CL"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00042"/>
            <a:ext cx="9343543" cy="302595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This project analyzes SpaceX launch data to explore patterns and performance related to Falcon 9 missions. The goal is to understand factors that influence mission success and improve future predictions using machine learning techniques.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200" dirty="0">
                <a:solidFill>
                  <a:schemeClr val="accent3">
                    <a:lumMod val="25000"/>
                  </a:schemeClr>
                </a:solidFill>
                <a:latin typeface="Abadi" panose="020B0604020104020204" pitchFamily="34" charset="0"/>
              </a:rPr>
              <a:t>What launch sites have the highest success </a:t>
            </a:r>
            <a:r>
              <a:rPr lang="en-US" sz="2200" dirty="0" err="1">
                <a:solidFill>
                  <a:schemeClr val="accent3">
                    <a:lumMod val="25000"/>
                  </a:schemeClr>
                </a:solidFill>
                <a:latin typeface="Abadi" panose="020B0604020104020204" pitchFamily="34" charset="0"/>
              </a:rPr>
              <a:t>rates?Does</a:t>
            </a:r>
            <a:r>
              <a:rPr lang="en-US" sz="2200" dirty="0">
                <a:solidFill>
                  <a:schemeClr val="accent3">
                    <a:lumMod val="25000"/>
                  </a:schemeClr>
                </a:solidFill>
                <a:latin typeface="Abadi" panose="020B0604020104020204" pitchFamily="34" charset="0"/>
              </a:rPr>
              <a:t> payload mass affect mission </a:t>
            </a:r>
            <a:r>
              <a:rPr lang="en-US" sz="2200" dirty="0" err="1">
                <a:solidFill>
                  <a:schemeClr val="accent3">
                    <a:lumMod val="25000"/>
                  </a:schemeClr>
                </a:solidFill>
                <a:latin typeface="Abadi" panose="020B0604020104020204" pitchFamily="34" charset="0"/>
              </a:rPr>
              <a:t>outcome?Which</a:t>
            </a:r>
            <a:r>
              <a:rPr lang="en-US" sz="2200" dirty="0">
                <a:solidFill>
                  <a:schemeClr val="accent3">
                    <a:lumMod val="25000"/>
                  </a:schemeClr>
                </a:solidFill>
                <a:latin typeface="Abadi" panose="020B0604020104020204" pitchFamily="34" charset="0"/>
              </a:rPr>
              <a:t> classification model best predicts launch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Imagen 1">
            <a:extLst>
              <a:ext uri="{FF2B5EF4-FFF2-40B4-BE49-F238E27FC236}">
                <a16:creationId xmlns:a16="http://schemas.microsoft.com/office/drawing/2014/main" id="{50A64AAC-0B99-F4F5-2378-3430DFA20471}"/>
              </a:ext>
            </a:extLst>
          </p:cNvPr>
          <p:cNvPicPr>
            <a:picLocks noChangeAspect="1"/>
          </p:cNvPicPr>
          <p:nvPr/>
        </p:nvPicPr>
        <p:blipFill>
          <a:blip r:embed="rId3"/>
          <a:stretch>
            <a:fillRect/>
          </a:stretch>
        </p:blipFill>
        <p:spPr>
          <a:xfrm>
            <a:off x="770011" y="1346912"/>
            <a:ext cx="10383520" cy="3470282"/>
          </a:xfrm>
          <a:prstGeom prst="rect">
            <a:avLst/>
          </a:prstGeom>
        </p:spPr>
      </p:pic>
      <p:sp>
        <p:nvSpPr>
          <p:cNvPr id="4" name="Content Placeholder 4">
            <a:extLst>
              <a:ext uri="{FF2B5EF4-FFF2-40B4-BE49-F238E27FC236}">
                <a16:creationId xmlns:a16="http://schemas.microsoft.com/office/drawing/2014/main" id="{4FF592B1-1C3C-A3E2-B6C5-1BCF657D6493}"/>
              </a:ext>
            </a:extLst>
          </p:cNvPr>
          <p:cNvSpPr txBox="1">
            <a:spLocks/>
          </p:cNvSpPr>
          <p:nvPr/>
        </p:nvSpPr>
        <p:spPr>
          <a:xfrm>
            <a:off x="1088976" y="5076406"/>
            <a:ext cx="9745589" cy="1649513"/>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400"/>
              <a:t>This pie chart illustrates the proportion of successful SpaceX launches from each launch site. The data is filtered to show only successful missions (i.e., missions where the rocket successfully landed).</a:t>
            </a:r>
          </a:p>
          <a:p>
            <a:r>
              <a:rPr lang="en-US" sz="2400" b="1"/>
              <a:t>KSC LC-39A</a:t>
            </a:r>
            <a:r>
              <a:rPr lang="en-US" sz="2400"/>
              <a:t> accounts for the highest number of successful launches, representing </a:t>
            </a:r>
            <a:r>
              <a:rPr lang="en-US" sz="2400" b="1"/>
              <a:t>41.7%</a:t>
            </a:r>
            <a:r>
              <a:rPr lang="en-US" sz="2400"/>
              <a:t> of total missions.</a:t>
            </a:r>
          </a:p>
          <a:p>
            <a:r>
              <a:rPr lang="en-US" sz="2400" b="1"/>
              <a:t>CCAFS LC-40</a:t>
            </a:r>
            <a:r>
              <a:rPr lang="en-US" sz="2400"/>
              <a:t> follows with </a:t>
            </a:r>
            <a:r>
              <a:rPr lang="en-US" sz="2400" b="1"/>
              <a:t>29.2%</a:t>
            </a:r>
            <a:r>
              <a:rPr lang="en-US" sz="2400"/>
              <a:t>, while </a:t>
            </a:r>
            <a:r>
              <a:rPr lang="en-US" sz="2400" b="1"/>
              <a:t>VAFB SLC-4E</a:t>
            </a:r>
            <a:r>
              <a:rPr lang="en-US" sz="2400"/>
              <a:t> and </a:t>
            </a:r>
            <a:r>
              <a:rPr lang="en-US" sz="2400" b="1"/>
              <a:t>CCAFS SLC-40</a:t>
            </a:r>
            <a:r>
              <a:rPr lang="en-US" sz="2400"/>
              <a:t> contributed </a:t>
            </a:r>
            <a:r>
              <a:rPr lang="en-US" sz="2400" b="1"/>
              <a:t>16.7%</a:t>
            </a:r>
            <a:r>
              <a:rPr lang="en-US" sz="2400"/>
              <a:t> and </a:t>
            </a:r>
            <a:r>
              <a:rPr lang="en-US" sz="2400" b="1"/>
              <a:t>12.5%</a:t>
            </a:r>
            <a:r>
              <a:rPr lang="en-US" sz="2400"/>
              <a:t>, respectively.</a:t>
            </a:r>
          </a:p>
          <a:p>
            <a:r>
              <a:rPr lang="en-US" sz="2400"/>
              <a:t>This visual helps identify which launch sites are most actively used and most successful in terms of recovery.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Imagen 3">
            <a:extLst>
              <a:ext uri="{FF2B5EF4-FFF2-40B4-BE49-F238E27FC236}">
                <a16:creationId xmlns:a16="http://schemas.microsoft.com/office/drawing/2014/main" id="{67633DE2-C935-1A40-CF8F-7D4C796DDA08}"/>
              </a:ext>
            </a:extLst>
          </p:cNvPr>
          <p:cNvPicPr>
            <a:picLocks noChangeAspect="1"/>
          </p:cNvPicPr>
          <p:nvPr/>
        </p:nvPicPr>
        <p:blipFill>
          <a:blip r:embed="rId3"/>
          <a:stretch>
            <a:fillRect/>
          </a:stretch>
        </p:blipFill>
        <p:spPr>
          <a:xfrm>
            <a:off x="0" y="1460780"/>
            <a:ext cx="12192000" cy="3326839"/>
          </a:xfrm>
          <a:prstGeom prst="rect">
            <a:avLst/>
          </a:prstGeom>
        </p:spPr>
      </p:pic>
      <p:sp>
        <p:nvSpPr>
          <p:cNvPr id="6" name="Rectangle 1">
            <a:extLst>
              <a:ext uri="{FF2B5EF4-FFF2-40B4-BE49-F238E27FC236}">
                <a16:creationId xmlns:a16="http://schemas.microsoft.com/office/drawing/2014/main" id="{92B7E5D5-E64B-3457-6467-29693AF48AD5}"/>
              </a:ext>
            </a:extLst>
          </p:cNvPr>
          <p:cNvSpPr>
            <a:spLocks noGrp="1" noChangeArrowheads="1"/>
          </p:cNvSpPr>
          <p:nvPr>
            <p:ph idx="4294967295"/>
          </p:nvPr>
        </p:nvSpPr>
        <p:spPr bwMode="auto">
          <a:xfrm>
            <a:off x="770011" y="4938811"/>
            <a:ext cx="1022318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100" b="0" i="0" u="none" strike="noStrike" cap="none" normalizeH="0" baseline="0" dirty="0" err="1">
                <a:ln>
                  <a:noFill/>
                </a:ln>
                <a:solidFill>
                  <a:schemeClr val="tx1"/>
                </a:solidFill>
                <a:effectLst/>
                <a:latin typeface="Arial" panose="020B0604020202020204" pitchFamily="34" charset="0"/>
              </a:rPr>
              <a:t>This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scatter</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plot</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illustrates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the</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correlation</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between</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payload</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mass</a:t>
            </a:r>
            <a:r>
              <a:rPr kumimoji="0" lang="es-CL" altLang="es-CL" sz="1100" b="0" i="0" u="none" strike="noStrike" cap="none" normalizeH="0" baseline="0" dirty="0">
                <a:ln>
                  <a:noFill/>
                </a:ln>
                <a:solidFill>
                  <a:schemeClr val="tx1"/>
                </a:solidFill>
                <a:effectLst/>
                <a:latin typeface="Arial" panose="020B0604020202020204" pitchFamily="34" charset="0"/>
              </a:rPr>
              <a:t> (kg) and </a:t>
            </a:r>
            <a:r>
              <a:rPr kumimoji="0" lang="es-CL" altLang="es-CL" sz="1100" b="0" i="0" u="none" strike="noStrike" cap="none" normalizeH="0" baseline="0" dirty="0" err="1">
                <a:ln>
                  <a:noFill/>
                </a:ln>
                <a:solidFill>
                  <a:schemeClr val="tx1"/>
                </a:solidFill>
                <a:effectLst/>
                <a:latin typeface="Arial" panose="020B0604020202020204" pitchFamily="34" charset="0"/>
              </a:rPr>
              <a:t>mission</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success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across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all</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launch</a:t>
            </a:r>
            <a:r>
              <a:rPr kumimoji="0" lang="es-CL" altLang="es-CL" sz="1100" b="0" i="0" u="none" strike="noStrike" cap="none" normalizeH="0" baseline="0" dirty="0">
                <a:ln>
                  <a:noFill/>
                </a:ln>
                <a:solidFill>
                  <a:schemeClr val="tx1"/>
                </a:solidFill>
                <a:effectLst/>
                <a:latin typeface="Arial" panose="020B0604020202020204" pitchFamily="34" charset="0"/>
              </a:rPr>
              <a:t> sites. </a:t>
            </a:r>
            <a:r>
              <a:rPr kumimoji="0" lang="es-CL" altLang="es-CL" sz="1100" b="0" i="0" u="none" strike="noStrike" cap="none" normalizeH="0" baseline="0" dirty="0" err="1">
                <a:ln>
                  <a:noFill/>
                </a:ln>
                <a:solidFill>
                  <a:schemeClr val="tx1"/>
                </a:solidFill>
                <a:effectLst/>
                <a:latin typeface="Arial" panose="020B0604020202020204" pitchFamily="34" charset="0"/>
              </a:rPr>
              <a:t>Each</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point</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represents</a:t>
            </a:r>
            <a:r>
              <a:rPr kumimoji="0" lang="es-CL" altLang="es-CL" sz="1100" b="0" i="0" u="none" strike="noStrike" cap="none" normalizeH="0" baseline="0" dirty="0">
                <a:ln>
                  <a:noFill/>
                </a:ln>
                <a:solidFill>
                  <a:schemeClr val="tx1"/>
                </a:solidFill>
                <a:effectLst/>
                <a:latin typeface="Arial" panose="020B0604020202020204" pitchFamily="34" charset="0"/>
              </a:rPr>
              <a:t> a </a:t>
            </a:r>
            <a:r>
              <a:rPr kumimoji="0" lang="es-CL" altLang="es-CL" sz="1100" b="0" i="0" u="none" strike="noStrike" cap="none" normalizeH="0" baseline="0" dirty="0" err="1">
                <a:ln>
                  <a:noFill/>
                </a:ln>
                <a:solidFill>
                  <a:schemeClr val="tx1"/>
                </a:solidFill>
                <a:effectLst/>
                <a:latin typeface="Arial" panose="020B0604020202020204" pitchFamily="34" charset="0"/>
              </a:rPr>
              <a:t>launch</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event</a:t>
            </a:r>
            <a:r>
              <a:rPr kumimoji="0" lang="es-CL" altLang="es-CL" sz="1100" b="0" i="0" u="none" strike="noStrike" cap="none" normalizeH="0" baseline="0" dirty="0">
                <a:ln>
                  <a:noFill/>
                </a:ln>
                <a:solidFill>
                  <a:schemeClr val="tx1"/>
                </a:solidFill>
                <a:effectLst/>
                <a:latin typeface="Arial" panose="020B0604020202020204" pitchFamily="34" charset="0"/>
              </a:rPr>
              <a:t>, color-</a:t>
            </a:r>
            <a:r>
              <a:rPr kumimoji="0" lang="es-CL" altLang="es-CL" sz="1100" b="0" i="0" u="none" strike="noStrike" cap="none" normalizeH="0" baseline="0" dirty="0" err="1">
                <a:ln>
                  <a:noFill/>
                </a:ln>
                <a:solidFill>
                  <a:schemeClr val="tx1"/>
                </a:solidFill>
                <a:effectLst/>
                <a:latin typeface="Arial" panose="020B0604020202020204" pitchFamily="34" charset="0"/>
              </a:rPr>
              <a:t>coded</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by</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1" i="0" u="none" strike="noStrike" cap="none" normalizeH="0" baseline="0" dirty="0" err="1">
                <a:ln>
                  <a:noFill/>
                </a:ln>
                <a:solidFill>
                  <a:schemeClr val="tx1"/>
                </a:solidFill>
                <a:effectLst/>
                <a:latin typeface="Arial" panose="020B0604020202020204" pitchFamily="34" charset="0"/>
              </a:rPr>
              <a:t>booster</a:t>
            </a:r>
            <a:r>
              <a:rPr kumimoji="0" lang="es-CL" altLang="es-CL" sz="1100" b="1" i="0" u="none" strike="noStrike" cap="none" normalizeH="0" baseline="0" dirty="0">
                <a:ln>
                  <a:noFill/>
                </a:ln>
                <a:solidFill>
                  <a:schemeClr val="tx1"/>
                </a:solidFill>
                <a:effectLst/>
                <a:latin typeface="Arial" panose="020B0604020202020204" pitchFamily="34" charset="0"/>
              </a:rPr>
              <a:t> </a:t>
            </a:r>
            <a:r>
              <a:rPr kumimoji="0" lang="es-CL" altLang="es-CL" sz="1100" b="1" i="0" u="none" strike="noStrike" cap="none" normalizeH="0" baseline="0" dirty="0" err="1">
                <a:ln>
                  <a:noFill/>
                </a:ln>
                <a:solidFill>
                  <a:schemeClr val="tx1"/>
                </a:solidFill>
                <a:effectLst/>
                <a:latin typeface="Arial" panose="020B0604020202020204" pitchFamily="34" charset="0"/>
              </a:rPr>
              <a:t>version</a:t>
            </a:r>
            <a:r>
              <a:rPr kumimoji="0" lang="es-CL" altLang="es-CL" sz="1100" b="1" i="0" u="none" strike="noStrike" cap="none" normalizeH="0" baseline="0" dirty="0">
                <a:ln>
                  <a:noFill/>
                </a:ln>
                <a:solidFill>
                  <a:schemeClr val="tx1"/>
                </a:solidFill>
                <a:effectLst/>
                <a:latin typeface="Arial" panose="020B0604020202020204" pitchFamily="34" charset="0"/>
              </a:rPr>
              <a:t> </a:t>
            </a:r>
            <a:r>
              <a:rPr kumimoji="0" lang="es-CL" altLang="es-CL" sz="1100" b="1" i="0" u="none" strike="noStrike" cap="none" normalizeH="0" baseline="0" dirty="0" err="1">
                <a:ln>
                  <a:noFill/>
                </a:ln>
                <a:solidFill>
                  <a:schemeClr val="tx1"/>
                </a:solidFill>
                <a:effectLst/>
                <a:latin typeface="Arial" panose="020B0604020202020204" pitchFamily="34" charset="0"/>
              </a:rPr>
              <a:t>category</a:t>
            </a:r>
            <a:r>
              <a:rPr kumimoji="0" lang="es-CL" altLang="es-CL"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100" b="0" i="0" u="none" strike="noStrike" cap="none" normalizeH="0" baseline="0" dirty="0" err="1">
                <a:ln>
                  <a:noFill/>
                </a:ln>
                <a:solidFill>
                  <a:schemeClr val="tx1"/>
                </a:solidFill>
                <a:effectLst/>
                <a:latin typeface="Arial" panose="020B0604020202020204" pitchFamily="34" charset="0"/>
              </a:rPr>
              <a:t>The</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1" i="0" u="none" strike="noStrike" cap="none" normalizeH="0" baseline="0" dirty="0">
                <a:ln>
                  <a:noFill/>
                </a:ln>
                <a:solidFill>
                  <a:schemeClr val="tx1"/>
                </a:solidFill>
                <a:effectLst/>
                <a:latin typeface="Arial" panose="020B0604020202020204" pitchFamily="34" charset="0"/>
              </a:rPr>
              <a:t>y-axis</a:t>
            </a:r>
            <a:r>
              <a:rPr kumimoji="0" lang="es-CL" altLang="es-CL" sz="1100" b="0" i="0" u="none" strike="noStrike" cap="none" normalizeH="0" baseline="0" dirty="0">
                <a:ln>
                  <a:noFill/>
                </a:ln>
                <a:solidFill>
                  <a:schemeClr val="tx1"/>
                </a:solidFill>
                <a:effectLst/>
                <a:latin typeface="Arial" panose="020B0604020202020204" pitchFamily="34" charset="0"/>
              </a:rPr>
              <a:t> shows </a:t>
            </a:r>
            <a:r>
              <a:rPr kumimoji="0" lang="es-CL" altLang="es-CL" sz="1100" b="0" i="0" u="none" strike="noStrike" cap="none" normalizeH="0" baseline="0" dirty="0" err="1">
                <a:ln>
                  <a:noFill/>
                </a:ln>
                <a:solidFill>
                  <a:schemeClr val="tx1"/>
                </a:solidFill>
                <a:effectLst/>
                <a:latin typeface="Arial" panose="020B0604020202020204" pitchFamily="34" charset="0"/>
              </a:rPr>
              <a:t>the</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binary</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outcome</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600" b="0" i="0" u="none" strike="noStrike" cap="none" normalizeH="0" baseline="0" dirty="0">
                <a:ln>
                  <a:noFill/>
                </a:ln>
                <a:solidFill>
                  <a:schemeClr val="tx1"/>
                </a:solidFill>
                <a:effectLst/>
                <a:latin typeface="Arial Unicode MS"/>
              </a:rPr>
              <a:t>1</a:t>
            </a:r>
            <a:r>
              <a:rPr kumimoji="0" lang="es-CL" altLang="es-CL" sz="400" b="0" i="0" u="none" strike="noStrike" cap="none" normalizeH="0" baseline="0" dirty="0">
                <a:ln>
                  <a:noFill/>
                </a:ln>
                <a:solidFill>
                  <a:schemeClr val="tx1"/>
                </a:solidFill>
                <a:effectLst/>
              </a:rPr>
              <a:t> = </a:t>
            </a:r>
            <a:r>
              <a:rPr kumimoji="0" lang="es-CL" altLang="es-CL" sz="400" b="0" i="0" u="none" strike="noStrike" cap="none" normalizeH="0" baseline="0" dirty="0" err="1">
                <a:ln>
                  <a:noFill/>
                </a:ln>
                <a:solidFill>
                  <a:schemeClr val="tx1"/>
                </a:solidFill>
                <a:effectLst/>
              </a:rPr>
              <a:t>success</a:t>
            </a:r>
            <a:r>
              <a:rPr kumimoji="0" lang="es-CL" altLang="es-CL" sz="400" b="0" i="0" u="none" strike="noStrike" cap="none" normalizeH="0" baseline="0" dirty="0">
                <a:ln>
                  <a:noFill/>
                </a:ln>
                <a:solidFill>
                  <a:schemeClr val="tx1"/>
                </a:solidFill>
                <a:effectLst/>
              </a:rPr>
              <a:t>, </a:t>
            </a:r>
            <a:r>
              <a:rPr kumimoji="0" lang="es-CL" altLang="es-CL" sz="600" b="0" i="0" u="none" strike="noStrike" cap="none" normalizeH="0" baseline="0" dirty="0">
                <a:ln>
                  <a:noFill/>
                </a:ln>
                <a:solidFill>
                  <a:schemeClr val="tx1"/>
                </a:solidFill>
                <a:effectLst/>
                <a:latin typeface="Arial Unicode MS"/>
              </a:rPr>
              <a:t>0</a:t>
            </a:r>
            <a:r>
              <a:rPr kumimoji="0" lang="es-CL" altLang="es-CL" sz="400" b="0" i="0" u="none" strike="noStrike" cap="none" normalizeH="0" baseline="0" dirty="0">
                <a:ln>
                  <a:noFill/>
                </a:ln>
                <a:solidFill>
                  <a:schemeClr val="tx1"/>
                </a:solidFill>
                <a:effectLst/>
              </a:rPr>
              <a:t> = </a:t>
            </a:r>
            <a:r>
              <a:rPr kumimoji="0" lang="es-CL" altLang="es-CL" sz="400" b="0" i="0" u="none" strike="noStrike" cap="none" normalizeH="0" baseline="0" dirty="0" err="1">
                <a:ln>
                  <a:noFill/>
                </a:ln>
                <a:solidFill>
                  <a:schemeClr val="tx1"/>
                </a:solidFill>
                <a:effectLst/>
              </a:rPr>
              <a:t>failure</a:t>
            </a:r>
            <a:r>
              <a:rPr kumimoji="0" lang="es-CL" altLang="es-CL" sz="400" b="0" i="0" u="none" strike="noStrike" cap="none" normalizeH="0" baseline="0" dirty="0">
                <a:ln>
                  <a:noFill/>
                </a:ln>
                <a:solidFill>
                  <a:schemeClr val="tx1"/>
                </a:solidFill>
                <a:effectLst/>
              </a:rPr>
              <a:t>).</a:t>
            </a:r>
            <a:endParaRPr kumimoji="0" lang="es-CL" altLang="es-CL"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100" b="0" i="0" u="none" strike="noStrike" cap="none" normalizeH="0" baseline="0" dirty="0" err="1">
                <a:ln>
                  <a:noFill/>
                </a:ln>
                <a:solidFill>
                  <a:schemeClr val="tx1"/>
                </a:solidFill>
                <a:effectLst/>
                <a:latin typeface="Arial" panose="020B0604020202020204" pitchFamily="34" charset="0"/>
              </a:rPr>
              <a:t>The</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1" i="0" u="none" strike="noStrike" cap="none" normalizeH="0" baseline="0" dirty="0">
                <a:ln>
                  <a:noFill/>
                </a:ln>
                <a:solidFill>
                  <a:schemeClr val="tx1"/>
                </a:solidFill>
                <a:effectLst/>
                <a:latin typeface="Arial" panose="020B0604020202020204" pitchFamily="34" charset="0"/>
              </a:rPr>
              <a:t>x-axis</a:t>
            </a:r>
            <a:r>
              <a:rPr kumimoji="0" lang="es-CL" altLang="es-CL" sz="1100" b="0" i="0" u="none" strike="noStrike" cap="none" normalizeH="0" baseline="0" dirty="0">
                <a:ln>
                  <a:noFill/>
                </a:ln>
                <a:solidFill>
                  <a:schemeClr val="tx1"/>
                </a:solidFill>
                <a:effectLst/>
                <a:latin typeface="Arial" panose="020B0604020202020204" pitchFamily="34" charset="0"/>
              </a:rPr>
              <a:t> shows </a:t>
            </a:r>
            <a:r>
              <a:rPr kumimoji="0" lang="es-CL" altLang="es-CL" sz="1100" b="0" i="0" u="none" strike="noStrike" cap="none" normalizeH="0" baseline="0" dirty="0" err="1">
                <a:ln>
                  <a:noFill/>
                </a:ln>
                <a:solidFill>
                  <a:schemeClr val="tx1"/>
                </a:solidFill>
                <a:effectLst/>
                <a:latin typeface="Arial" panose="020B0604020202020204" pitchFamily="34" charset="0"/>
              </a:rPr>
              <a:t>the</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payload</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mass</a:t>
            </a:r>
            <a:r>
              <a:rPr kumimoji="0" lang="es-CL" altLang="es-CL" sz="1100" b="0" i="0" u="none" strike="noStrike" cap="none" normalizeH="0" baseline="0" dirty="0">
                <a:ln>
                  <a:noFill/>
                </a:ln>
                <a:solidFill>
                  <a:schemeClr val="tx1"/>
                </a:solidFill>
                <a:effectLst/>
                <a:latin typeface="Arial" panose="020B0604020202020204" pitchFamily="34" charset="0"/>
              </a:rPr>
              <a:t> in </a:t>
            </a:r>
            <a:r>
              <a:rPr kumimoji="0" lang="es-CL" altLang="es-CL" sz="1100" b="0" i="0" u="none" strike="noStrike" cap="none" normalizeH="0" baseline="0" dirty="0" err="1">
                <a:ln>
                  <a:noFill/>
                </a:ln>
                <a:solidFill>
                  <a:schemeClr val="tx1"/>
                </a:solidFill>
                <a:effectLst/>
                <a:latin typeface="Arial" panose="020B0604020202020204" pitchFamily="34" charset="0"/>
              </a:rPr>
              <a:t>kilograms</a:t>
            </a:r>
            <a:r>
              <a:rPr kumimoji="0" lang="es-CL" altLang="es-CL"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100" b="0" i="0" u="none" strike="noStrike" cap="none" normalizeH="0" baseline="0" dirty="0" err="1">
                <a:ln>
                  <a:noFill/>
                </a:ln>
                <a:solidFill>
                  <a:schemeClr val="tx1"/>
                </a:solidFill>
                <a:effectLst/>
                <a:latin typeface="Arial" panose="020B0604020202020204" pitchFamily="34" charset="0"/>
              </a:rPr>
              <a:t>The</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1" i="0" u="none" strike="noStrike" cap="none" normalizeH="0" baseline="0" dirty="0">
                <a:ln>
                  <a:noFill/>
                </a:ln>
                <a:solidFill>
                  <a:schemeClr val="tx1"/>
                </a:solidFill>
                <a:effectLst/>
                <a:latin typeface="Arial" panose="020B0604020202020204" pitchFamily="34" charset="0"/>
              </a:rPr>
              <a:t>slider</a:t>
            </a:r>
            <a:r>
              <a:rPr kumimoji="0" lang="es-CL" altLang="es-CL" sz="1100" b="0" i="0" u="none" strike="noStrike" cap="none" normalizeH="0" baseline="0" dirty="0">
                <a:ln>
                  <a:noFill/>
                </a:ln>
                <a:solidFill>
                  <a:schemeClr val="tx1"/>
                </a:solidFill>
                <a:effectLst/>
                <a:latin typeface="Arial" panose="020B0604020202020204" pitchFamily="34" charset="0"/>
              </a:rPr>
              <a:t> at </a:t>
            </a:r>
            <a:r>
              <a:rPr kumimoji="0" lang="es-CL" altLang="es-CL" sz="1100" b="0" i="0" u="none" strike="noStrike" cap="none" normalizeH="0" baseline="0" dirty="0" err="1">
                <a:ln>
                  <a:noFill/>
                </a:ln>
                <a:solidFill>
                  <a:schemeClr val="tx1"/>
                </a:solidFill>
                <a:effectLst/>
                <a:latin typeface="Arial" panose="020B0604020202020204" pitchFamily="34" charset="0"/>
              </a:rPr>
              <a:t>the</a:t>
            </a:r>
            <a:r>
              <a:rPr kumimoji="0" lang="es-CL" altLang="es-CL" sz="1100" b="0" i="0" u="none" strike="noStrike" cap="none" normalizeH="0" baseline="0" dirty="0">
                <a:ln>
                  <a:noFill/>
                </a:ln>
                <a:solidFill>
                  <a:schemeClr val="tx1"/>
                </a:solidFill>
                <a:effectLst/>
                <a:latin typeface="Arial" panose="020B0604020202020204" pitchFamily="34" charset="0"/>
              </a:rPr>
              <a:t> top </a:t>
            </a:r>
            <a:r>
              <a:rPr kumimoji="0" lang="es-CL" altLang="es-CL" sz="1100" b="0" i="0" u="none" strike="noStrike" cap="none" normalizeH="0" baseline="0" dirty="0" err="1">
                <a:ln>
                  <a:noFill/>
                </a:ln>
                <a:solidFill>
                  <a:schemeClr val="tx1"/>
                </a:solidFill>
                <a:effectLst/>
                <a:latin typeface="Arial" panose="020B0604020202020204" pitchFamily="34" charset="0"/>
              </a:rPr>
              <a:t>allows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users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to</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filter</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payloads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within</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specific</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weight</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ranges</a:t>
            </a:r>
            <a:r>
              <a:rPr kumimoji="0" lang="es-CL" altLang="es-CL"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100" b="1" i="0" u="none" strike="noStrike" cap="none" normalizeH="0" baseline="0" dirty="0">
                <a:ln>
                  <a:noFill/>
                </a:ln>
                <a:solidFill>
                  <a:schemeClr val="tx1"/>
                </a:solidFill>
                <a:effectLst/>
                <a:latin typeface="Arial" panose="020B0604020202020204" pitchFamily="34" charset="0"/>
              </a:rPr>
              <a:t>Key </a:t>
            </a:r>
            <a:r>
              <a:rPr kumimoji="0" lang="es-CL" altLang="es-CL" sz="1100" b="1" i="0" u="none" strike="noStrike" cap="none" normalizeH="0" baseline="0" dirty="0" err="1">
                <a:ln>
                  <a:noFill/>
                </a:ln>
                <a:solidFill>
                  <a:schemeClr val="tx1"/>
                </a:solidFill>
                <a:effectLst/>
                <a:latin typeface="Arial" panose="020B0604020202020204" pitchFamily="34" charset="0"/>
              </a:rPr>
              <a:t>Observations</a:t>
            </a:r>
            <a:r>
              <a:rPr kumimoji="0" lang="es-CL" altLang="es-CL" sz="1100" b="1" i="0" u="none" strike="noStrike" cap="none" normalizeH="0" baseline="0" dirty="0">
                <a:ln>
                  <a:noFill/>
                </a:ln>
                <a:solidFill>
                  <a:schemeClr val="tx1"/>
                </a:solidFill>
                <a:effectLst/>
                <a:latin typeface="Arial" panose="020B0604020202020204" pitchFamily="34" charset="0"/>
              </a:rPr>
              <a:t>:</a:t>
            </a:r>
            <a:endParaRPr kumimoji="0" lang="es-CL" altLang="es-CL"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100" b="0" i="0" u="none" strike="noStrike" cap="none" normalizeH="0" baseline="0" dirty="0" err="1">
                <a:ln>
                  <a:noFill/>
                </a:ln>
                <a:solidFill>
                  <a:schemeClr val="tx1"/>
                </a:solidFill>
                <a:effectLst/>
                <a:latin typeface="Arial" panose="020B0604020202020204" pitchFamily="34" charset="0"/>
              </a:rPr>
              <a:t>Lighter</a:t>
            </a:r>
            <a:r>
              <a:rPr kumimoji="0" lang="es-CL" altLang="es-CL" sz="1100" b="0" i="0" u="none" strike="noStrike" cap="none" normalizeH="0" baseline="0" dirty="0">
                <a:ln>
                  <a:noFill/>
                </a:ln>
                <a:solidFill>
                  <a:schemeClr val="tx1"/>
                </a:solidFill>
                <a:effectLst/>
                <a:latin typeface="Arial" panose="020B0604020202020204" pitchFamily="34" charset="0"/>
              </a:rPr>
              <a:t> and </a:t>
            </a:r>
            <a:r>
              <a:rPr kumimoji="0" lang="es-CL" altLang="es-CL" sz="1100" b="0" i="0" u="none" strike="noStrike" cap="none" normalizeH="0" baseline="0" dirty="0" err="1">
                <a:ln>
                  <a:noFill/>
                </a:ln>
                <a:solidFill>
                  <a:schemeClr val="tx1"/>
                </a:solidFill>
                <a:effectLst/>
                <a:latin typeface="Arial" panose="020B0604020202020204" pitchFamily="34" charset="0"/>
              </a:rPr>
              <a:t>mid-range</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payloads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under</a:t>
            </a:r>
            <a:r>
              <a:rPr kumimoji="0" lang="es-CL" altLang="es-CL" sz="1100" b="0" i="0" u="none" strike="noStrike" cap="none" normalizeH="0" baseline="0" dirty="0">
                <a:ln>
                  <a:noFill/>
                </a:ln>
                <a:solidFill>
                  <a:schemeClr val="tx1"/>
                </a:solidFill>
                <a:effectLst/>
                <a:latin typeface="Arial" panose="020B0604020202020204" pitchFamily="34" charset="0"/>
              </a:rPr>
              <a:t> ~4000 kg) </a:t>
            </a:r>
            <a:r>
              <a:rPr kumimoji="0" lang="es-CL" altLang="es-CL" sz="1100" b="0" i="0" u="none" strike="noStrike" cap="none" normalizeH="0" baseline="0" dirty="0" err="1">
                <a:ln>
                  <a:noFill/>
                </a:ln>
                <a:solidFill>
                  <a:schemeClr val="tx1"/>
                </a:solidFill>
                <a:effectLst/>
                <a:latin typeface="Arial" panose="020B0604020202020204" pitchFamily="34" charset="0"/>
              </a:rPr>
              <a:t>tend</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to</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have</a:t>
            </a:r>
            <a:r>
              <a:rPr kumimoji="0" lang="es-CL" altLang="es-CL" sz="1100" b="0" i="0" u="none" strike="noStrike" cap="none" normalizeH="0" baseline="0" dirty="0">
                <a:ln>
                  <a:noFill/>
                </a:ln>
                <a:solidFill>
                  <a:schemeClr val="tx1"/>
                </a:solidFill>
                <a:effectLst/>
                <a:latin typeface="Arial" panose="020B0604020202020204" pitchFamily="34" charset="0"/>
              </a:rPr>
              <a:t> a </a:t>
            </a:r>
            <a:r>
              <a:rPr kumimoji="0" lang="es-CL" altLang="es-CL" sz="1100" b="0" i="0" u="none" strike="noStrike" cap="none" normalizeH="0" baseline="0" dirty="0" err="1">
                <a:ln>
                  <a:noFill/>
                </a:ln>
                <a:solidFill>
                  <a:schemeClr val="tx1"/>
                </a:solidFill>
                <a:effectLst/>
                <a:latin typeface="Arial" panose="020B0604020202020204" pitchFamily="34" charset="0"/>
              </a:rPr>
              <a:t>higher</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success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rate</a:t>
            </a:r>
            <a:r>
              <a:rPr kumimoji="0" lang="es-CL" altLang="es-CL"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100" b="0" i="0" u="none" strike="noStrike" cap="none" normalizeH="0" baseline="0" dirty="0" err="1">
                <a:ln>
                  <a:noFill/>
                </a:ln>
                <a:solidFill>
                  <a:schemeClr val="tx1"/>
                </a:solidFill>
                <a:effectLst/>
                <a:latin typeface="Arial" panose="020B0604020202020204" pitchFamily="34" charset="0"/>
              </a:rPr>
              <a:t>Booster</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versions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like</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1" i="0" u="none" strike="noStrike" cap="none" normalizeH="0" baseline="0" dirty="0">
                <a:ln>
                  <a:noFill/>
                </a:ln>
                <a:solidFill>
                  <a:schemeClr val="tx1"/>
                </a:solidFill>
                <a:effectLst/>
                <a:latin typeface="Arial" panose="020B0604020202020204" pitchFamily="34" charset="0"/>
              </a:rPr>
              <a:t>FT</a:t>
            </a:r>
            <a:r>
              <a:rPr kumimoji="0" lang="es-CL" altLang="es-CL" sz="1100" b="0" i="0" u="none" strike="noStrike" cap="none" normalizeH="0" baseline="0" dirty="0">
                <a:ln>
                  <a:noFill/>
                </a:ln>
                <a:solidFill>
                  <a:schemeClr val="tx1"/>
                </a:solidFill>
                <a:effectLst/>
                <a:latin typeface="Arial" panose="020B0604020202020204" pitchFamily="34" charset="0"/>
              </a:rPr>
              <a:t> and </a:t>
            </a:r>
            <a:r>
              <a:rPr kumimoji="0" lang="es-CL" altLang="es-CL" sz="1100" b="1" i="0" u="none" strike="noStrike" cap="none" normalizeH="0" baseline="0" dirty="0">
                <a:ln>
                  <a:noFill/>
                </a:ln>
                <a:solidFill>
                  <a:schemeClr val="tx1"/>
                </a:solidFill>
                <a:effectLst/>
                <a:latin typeface="Arial" panose="020B0604020202020204" pitchFamily="34" charset="0"/>
              </a:rPr>
              <a:t>B5</a:t>
            </a:r>
            <a:r>
              <a:rPr kumimoji="0" lang="es-CL" altLang="es-CL" sz="1100" b="0" i="0" u="none" strike="noStrike" cap="none" normalizeH="0" baseline="0" dirty="0">
                <a:ln>
                  <a:noFill/>
                </a:ln>
                <a:solidFill>
                  <a:schemeClr val="tx1"/>
                </a:solidFill>
                <a:effectLst/>
                <a:latin typeface="Arial" panose="020B0604020202020204" pitchFamily="34" charset="0"/>
              </a:rPr>
              <a:t> show </a:t>
            </a:r>
            <a:r>
              <a:rPr kumimoji="0" lang="es-CL" altLang="es-CL" sz="1100" b="0" i="0" u="none" strike="noStrike" cap="none" normalizeH="0" baseline="0" dirty="0" err="1">
                <a:ln>
                  <a:noFill/>
                </a:ln>
                <a:solidFill>
                  <a:schemeClr val="tx1"/>
                </a:solidFill>
                <a:effectLst/>
                <a:latin typeface="Arial" panose="020B0604020202020204" pitchFamily="34" charset="0"/>
              </a:rPr>
              <a:t>consistent</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success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even</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with</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heavier</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payloads</a:t>
            </a:r>
            <a:r>
              <a:rPr kumimoji="0" lang="es-CL" altLang="es-CL"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100" b="0" i="0" u="none" strike="noStrike" cap="none" normalizeH="0" baseline="0" dirty="0" err="1">
                <a:ln>
                  <a:noFill/>
                </a:ln>
                <a:solidFill>
                  <a:schemeClr val="tx1"/>
                </a:solidFill>
                <a:effectLst/>
                <a:latin typeface="Arial" panose="020B0604020202020204" pitchFamily="34" charset="0"/>
              </a:rPr>
              <a:t>Failures</a:t>
            </a:r>
            <a:r>
              <a:rPr kumimoji="0" lang="es-CL" altLang="es-CL" sz="1100" b="0" i="0" u="none" strike="noStrike" cap="none" normalizeH="0" baseline="0" dirty="0">
                <a:ln>
                  <a:noFill/>
                </a:ln>
                <a:solidFill>
                  <a:schemeClr val="tx1"/>
                </a:solidFill>
                <a:effectLst/>
                <a:latin typeface="Arial" panose="020B0604020202020204" pitchFamily="34" charset="0"/>
              </a:rPr>
              <a:t> are more </a:t>
            </a:r>
            <a:r>
              <a:rPr kumimoji="0" lang="es-CL" altLang="es-CL" sz="1100" b="0" i="0" u="none" strike="noStrike" cap="none" normalizeH="0" baseline="0" dirty="0" err="1">
                <a:ln>
                  <a:noFill/>
                </a:ln>
                <a:solidFill>
                  <a:schemeClr val="tx1"/>
                </a:solidFill>
                <a:effectLst/>
                <a:latin typeface="Arial" panose="020B0604020202020204" pitchFamily="34" charset="0"/>
              </a:rPr>
              <a:t>frequent</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with</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earlier</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versions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like</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1" i="0" u="none" strike="noStrike" cap="none" normalizeH="0" baseline="0" dirty="0">
                <a:ln>
                  <a:noFill/>
                </a:ln>
                <a:solidFill>
                  <a:schemeClr val="tx1"/>
                </a:solidFill>
                <a:effectLst/>
                <a:latin typeface="Arial" panose="020B0604020202020204" pitchFamily="34" charset="0"/>
              </a:rPr>
              <a:t>v1.0</a:t>
            </a:r>
            <a:r>
              <a:rPr kumimoji="0" lang="es-CL" altLang="es-CL" sz="1100" b="0" i="0" u="none" strike="noStrike" cap="none" normalizeH="0" baseline="0" dirty="0">
                <a:ln>
                  <a:noFill/>
                </a:ln>
                <a:solidFill>
                  <a:schemeClr val="tx1"/>
                </a:solidFill>
                <a:effectLst/>
                <a:latin typeface="Arial" panose="020B0604020202020204" pitchFamily="34" charset="0"/>
              </a:rPr>
              <a:t> and </a:t>
            </a:r>
            <a:r>
              <a:rPr kumimoji="0" lang="es-CL" altLang="es-CL" sz="1100" b="1" i="0" u="none" strike="noStrike" cap="none" normalizeH="0" baseline="0" dirty="0">
                <a:ln>
                  <a:noFill/>
                </a:ln>
                <a:solidFill>
                  <a:schemeClr val="tx1"/>
                </a:solidFill>
                <a:effectLst/>
                <a:latin typeface="Arial" panose="020B0604020202020204" pitchFamily="34" charset="0"/>
              </a:rPr>
              <a:t>v1.1</a:t>
            </a:r>
            <a:r>
              <a:rPr kumimoji="0" lang="es-CL" altLang="es-CL"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100" b="0" i="0" u="none" strike="noStrike" cap="none" normalizeH="0" baseline="0" dirty="0" err="1">
                <a:ln>
                  <a:noFill/>
                </a:ln>
                <a:solidFill>
                  <a:schemeClr val="tx1"/>
                </a:solidFill>
                <a:effectLst/>
                <a:latin typeface="Arial" panose="020B0604020202020204" pitchFamily="34" charset="0"/>
              </a:rPr>
              <a:t>This</a:t>
            </a:r>
            <a:r>
              <a:rPr kumimoji="0" lang="es-CL" altLang="es-CL" sz="1100" b="0" i="0" u="none" strike="noStrike" cap="none" normalizeH="0" baseline="0" dirty="0">
                <a:ln>
                  <a:noFill/>
                </a:ln>
                <a:solidFill>
                  <a:schemeClr val="tx1"/>
                </a:solidFill>
                <a:effectLst/>
                <a:latin typeface="Arial" panose="020B0604020202020204" pitchFamily="34" charset="0"/>
              </a:rPr>
              <a:t> interactive </a:t>
            </a:r>
            <a:r>
              <a:rPr kumimoji="0" lang="es-CL" altLang="es-CL" sz="1100" b="0" i="0" u="none" strike="noStrike" cap="none" normalizeH="0" baseline="0" dirty="0" err="1">
                <a:ln>
                  <a:noFill/>
                </a:ln>
                <a:solidFill>
                  <a:schemeClr val="tx1"/>
                </a:solidFill>
                <a:effectLst/>
                <a:latin typeface="Arial" panose="020B0604020202020204" pitchFamily="34" charset="0"/>
              </a:rPr>
              <a:t>visualization</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helps</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identify</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which</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booster</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versions</a:t>
            </a:r>
            <a:r>
              <a:rPr kumimoji="0" lang="es-CL" altLang="es-CL" sz="1100" b="0" i="0" u="none" strike="noStrike" cap="none" normalizeH="0" baseline="0" dirty="0">
                <a:ln>
                  <a:noFill/>
                </a:ln>
                <a:solidFill>
                  <a:schemeClr val="tx1"/>
                </a:solidFill>
                <a:effectLst/>
                <a:latin typeface="Arial" panose="020B0604020202020204" pitchFamily="34" charset="0"/>
              </a:rPr>
              <a:t> are more </a:t>
            </a:r>
            <a:r>
              <a:rPr kumimoji="0" lang="es-CL" altLang="es-CL" sz="1100" b="0" i="0" u="none" strike="noStrike" cap="none" normalizeH="0" baseline="0" dirty="0" err="1">
                <a:ln>
                  <a:noFill/>
                </a:ln>
                <a:solidFill>
                  <a:schemeClr val="tx1"/>
                </a:solidFill>
                <a:effectLst/>
                <a:latin typeface="Arial" panose="020B0604020202020204" pitchFamily="34" charset="0"/>
              </a:rPr>
              <a:t>reliable</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for</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different</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payload</a:t>
            </a:r>
            <a:r>
              <a:rPr kumimoji="0" lang="es-CL" altLang="es-CL" sz="1100" b="0" i="0" u="none" strike="noStrike" cap="none" normalizeH="0" baseline="0" dirty="0">
                <a:ln>
                  <a:noFill/>
                </a:ln>
                <a:solidFill>
                  <a:schemeClr val="tx1"/>
                </a:solidFill>
                <a:effectLst/>
                <a:latin typeface="Arial" panose="020B0604020202020204" pitchFamily="34" charset="0"/>
              </a:rPr>
              <a:t> </a:t>
            </a:r>
            <a:r>
              <a:rPr kumimoji="0" lang="es-CL" altLang="es-CL" sz="1100" b="0" i="0" u="none" strike="noStrike" cap="none" normalizeH="0" baseline="0" dirty="0" err="1">
                <a:ln>
                  <a:noFill/>
                </a:ln>
                <a:solidFill>
                  <a:schemeClr val="tx1"/>
                </a:solidFill>
                <a:effectLst/>
                <a:latin typeface="Arial" panose="020B0604020202020204" pitchFamily="34" charset="0"/>
              </a:rPr>
              <a:t>classes</a:t>
            </a:r>
            <a:r>
              <a:rPr kumimoji="0" lang="es-CL" altLang="es-CL" sz="11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CuadroTexto 2">
            <a:extLst>
              <a:ext uri="{FF2B5EF4-FFF2-40B4-BE49-F238E27FC236}">
                <a16:creationId xmlns:a16="http://schemas.microsoft.com/office/drawing/2014/main" id="{8D00FD45-1513-4B07-99D7-E8758E69C928}"/>
              </a:ext>
            </a:extLst>
          </p:cNvPr>
          <p:cNvSpPr txBox="1"/>
          <p:nvPr/>
        </p:nvSpPr>
        <p:spPr>
          <a:xfrm>
            <a:off x="770011" y="1711236"/>
            <a:ext cx="6096000" cy="1477328"/>
          </a:xfrm>
          <a:prstGeom prst="rect">
            <a:avLst/>
          </a:prstGeom>
          <a:noFill/>
        </p:spPr>
        <p:txBody>
          <a:bodyPr wrap="square">
            <a:spAutoFit/>
          </a:bodyPr>
          <a:lstStyle/>
          <a:p>
            <a:r>
              <a:rPr lang="en-US" dirty="0"/>
              <a:t>We compared the accuracy of multiple classification models:</a:t>
            </a:r>
          </a:p>
          <a:p>
            <a:pPr marL="285750" indent="-285750">
              <a:buFont typeface="Arial" panose="020B0604020202020204" pitchFamily="34" charset="0"/>
              <a:buChar char="•"/>
            </a:pPr>
            <a:r>
              <a:rPr lang="en-US" dirty="0"/>
              <a:t>Logistic Regression: 83.33%</a:t>
            </a:r>
          </a:p>
          <a:p>
            <a:pPr marL="285750" indent="-285750">
              <a:buFont typeface="Arial" panose="020B0604020202020204" pitchFamily="34" charset="0"/>
              <a:buChar char="•"/>
            </a:pPr>
            <a:r>
              <a:rPr lang="en-US" dirty="0"/>
              <a:t>Support Vector Machine (SVM): 93.33%</a:t>
            </a:r>
          </a:p>
          <a:p>
            <a:pPr marL="285750" indent="-285750">
              <a:buFont typeface="Arial" panose="020B0604020202020204" pitchFamily="34" charset="0"/>
              <a:buChar char="•"/>
            </a:pPr>
            <a:r>
              <a:rPr lang="en-US" dirty="0"/>
              <a:t>Decision Tree: 73.33%</a:t>
            </a:r>
          </a:p>
          <a:p>
            <a:pPr marL="285750" indent="-285750">
              <a:buFont typeface="Arial" panose="020B0604020202020204" pitchFamily="34" charset="0"/>
              <a:buChar char="•"/>
            </a:pPr>
            <a:r>
              <a:rPr lang="en-US" dirty="0"/>
              <a:t>K-Nearest Neighbors (KNN): 88.89%</a:t>
            </a:r>
            <a:endParaRPr lang="es-CL" dirty="0"/>
          </a:p>
        </p:txBody>
      </p:sp>
      <p:sp>
        <p:nvSpPr>
          <p:cNvPr id="7" name="CuadroTexto 6">
            <a:extLst>
              <a:ext uri="{FF2B5EF4-FFF2-40B4-BE49-F238E27FC236}">
                <a16:creationId xmlns:a16="http://schemas.microsoft.com/office/drawing/2014/main" id="{AB3A84F5-A901-E9F4-CFFD-16CA50B41841}"/>
              </a:ext>
            </a:extLst>
          </p:cNvPr>
          <p:cNvSpPr txBox="1"/>
          <p:nvPr/>
        </p:nvSpPr>
        <p:spPr>
          <a:xfrm>
            <a:off x="770011" y="3346271"/>
            <a:ext cx="6096000" cy="646331"/>
          </a:xfrm>
          <a:prstGeom prst="rect">
            <a:avLst/>
          </a:prstGeom>
          <a:noFill/>
        </p:spPr>
        <p:txBody>
          <a:bodyPr wrap="square">
            <a:spAutoFit/>
          </a:bodyPr>
          <a:lstStyle/>
          <a:p>
            <a:r>
              <a:rPr lang="en-US" dirty="0"/>
              <a:t>SVM achieved the highest classification accuracy, making it the best-performing model in this evaluation.</a:t>
            </a:r>
            <a:endParaRPr lang="es-CL"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lnSpcReduction="10000"/>
          </a:bodyPr>
          <a:lstStyle/>
          <a:p>
            <a:pPr>
              <a:lnSpc>
                <a:spcPct val="100000"/>
              </a:lnSpc>
              <a:spcBef>
                <a:spcPts val="1400"/>
              </a:spcBef>
            </a:pPr>
            <a:r>
              <a:rPr lang="en-US" sz="2400" dirty="0"/>
              <a:t>The model achieved an </a:t>
            </a:r>
            <a:r>
              <a:rPr lang="en-US" sz="2400" b="1" dirty="0"/>
              <a:t>accuracy of 83.33%</a:t>
            </a:r>
            <a:r>
              <a:rPr lang="en-US" sz="2400" dirty="0"/>
              <a:t> on the test set. Compared to other models evaluated (Support Vector Machines, Decision Tree, and KNN), logistic regression provided the most balanced performance and was more effective at correctly identifying successful landings. Its combination of simplicity and predictive power made it the </a:t>
            </a:r>
            <a:r>
              <a:rPr lang="en-US" sz="2400" b="1" dirty="0"/>
              <a:t>best-performing classifier</a:t>
            </a:r>
            <a:r>
              <a:rPr lang="en-US" sz="2400" dirty="0"/>
              <a:t> in this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2B434ED6-F8C2-C476-1715-75E53CCDB8AB}"/>
              </a:ext>
            </a:extLst>
          </p:cNvPr>
          <p:cNvPicPr>
            <a:picLocks noChangeAspect="1"/>
          </p:cNvPicPr>
          <p:nvPr/>
        </p:nvPicPr>
        <p:blipFill>
          <a:blip r:embed="rId3"/>
          <a:stretch>
            <a:fillRect/>
          </a:stretch>
        </p:blipFill>
        <p:spPr>
          <a:xfrm>
            <a:off x="6590400" y="2057400"/>
            <a:ext cx="4248743" cy="3372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CuadroTexto 2">
            <a:extLst>
              <a:ext uri="{FF2B5EF4-FFF2-40B4-BE49-F238E27FC236}">
                <a16:creationId xmlns:a16="http://schemas.microsoft.com/office/drawing/2014/main" id="{20AA84F0-A905-22DE-E60F-D7B94B9AF185}"/>
              </a:ext>
            </a:extLst>
          </p:cNvPr>
          <p:cNvSpPr txBox="1"/>
          <p:nvPr/>
        </p:nvSpPr>
        <p:spPr>
          <a:xfrm>
            <a:off x="2717800" y="1997839"/>
            <a:ext cx="6756400" cy="2862322"/>
          </a:xfrm>
          <a:prstGeom prst="rect">
            <a:avLst/>
          </a:prstGeom>
          <a:noFill/>
        </p:spPr>
        <p:txBody>
          <a:bodyPr wrap="square">
            <a:spAutoFit/>
          </a:bodyPr>
          <a:lstStyle/>
          <a:p>
            <a:pPr marL="285750" indent="-285750">
              <a:buFont typeface="Arial" panose="020B0604020202020204" pitchFamily="34" charset="0"/>
              <a:buChar char="•"/>
            </a:pPr>
            <a:r>
              <a:rPr lang="en-US" dirty="0"/>
              <a:t>The SpaceX dataset was successfully cleaned and analyzed using REST API, web scraping, and SQL queries.</a:t>
            </a:r>
          </a:p>
          <a:p>
            <a:pPr marL="285750" indent="-285750">
              <a:buFont typeface="Arial" panose="020B0604020202020204" pitchFamily="34" charset="0"/>
              <a:buChar char="•"/>
            </a:pPr>
            <a:r>
              <a:rPr lang="en-US" dirty="0"/>
              <a:t>Geospatial visualization with Folium helped identify launch site proximities to coastlines.</a:t>
            </a:r>
          </a:p>
          <a:p>
            <a:pPr marL="285750" indent="-285750">
              <a:buFont typeface="Arial" panose="020B0604020202020204" pitchFamily="34" charset="0"/>
              <a:buChar char="•"/>
            </a:pPr>
            <a:r>
              <a:rPr lang="en-US" dirty="0"/>
              <a:t>An interactive dashboard using </a:t>
            </a:r>
            <a:r>
              <a:rPr lang="en-US" dirty="0" err="1"/>
              <a:t>Plotly</a:t>
            </a:r>
            <a:r>
              <a:rPr lang="en-US" dirty="0"/>
              <a:t> Dash allowed dynamic filtering and insights.</a:t>
            </a:r>
          </a:p>
          <a:p>
            <a:pPr marL="285750" indent="-285750">
              <a:buFont typeface="Arial" panose="020B0604020202020204" pitchFamily="34" charset="0"/>
              <a:buChar char="•"/>
            </a:pPr>
            <a:r>
              <a:rPr lang="en-US" dirty="0"/>
              <a:t>Among all models, SVM achieved the highest classification accuracy (93.33%).</a:t>
            </a:r>
          </a:p>
          <a:p>
            <a:pPr marL="285750" indent="-285750">
              <a:buFont typeface="Arial" panose="020B0604020202020204" pitchFamily="34" charset="0"/>
              <a:buChar char="•"/>
            </a:pPr>
            <a:r>
              <a:rPr lang="en-US" dirty="0"/>
              <a:t>The project demonstrated a full data science workflow: from collection to prediction.</a:t>
            </a:r>
            <a:endParaRPr lang="es-CL" dirty="0"/>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CuadroTexto 2">
            <a:extLst>
              <a:ext uri="{FF2B5EF4-FFF2-40B4-BE49-F238E27FC236}">
                <a16:creationId xmlns:a16="http://schemas.microsoft.com/office/drawing/2014/main" id="{250560F0-F539-7920-7B50-1AF4264D2C8D}"/>
              </a:ext>
            </a:extLst>
          </p:cNvPr>
          <p:cNvSpPr txBox="1"/>
          <p:nvPr/>
        </p:nvSpPr>
        <p:spPr>
          <a:xfrm>
            <a:off x="2367280" y="1681083"/>
            <a:ext cx="7457440" cy="2585323"/>
          </a:xfrm>
          <a:prstGeom prst="rect">
            <a:avLst/>
          </a:prstGeom>
          <a:noFill/>
        </p:spPr>
        <p:txBody>
          <a:bodyPr wrap="square">
            <a:spAutoFit/>
          </a:bodyPr>
          <a:lstStyle/>
          <a:p>
            <a:pPr marL="285750" indent="-285750">
              <a:buFont typeface="Arial" panose="020B0604020202020204" pitchFamily="34" charset="0"/>
              <a:buChar char="•"/>
            </a:pPr>
            <a:r>
              <a:rPr lang="es-CL" dirty="0"/>
              <a:t>Python scripts </a:t>
            </a:r>
            <a:r>
              <a:rPr lang="es-CL" dirty="0" err="1"/>
              <a:t>used</a:t>
            </a:r>
            <a:r>
              <a:rPr lang="es-CL" dirty="0"/>
              <a:t> </a:t>
            </a:r>
            <a:r>
              <a:rPr lang="es-CL" dirty="0" err="1"/>
              <a:t>for</a:t>
            </a:r>
            <a:r>
              <a:rPr lang="es-CL" dirty="0"/>
              <a:t> REST API </a:t>
            </a:r>
            <a:r>
              <a:rPr lang="es-CL" dirty="0" err="1"/>
              <a:t>calls</a:t>
            </a:r>
            <a:r>
              <a:rPr lang="es-CL" dirty="0"/>
              <a:t>, web </a:t>
            </a:r>
            <a:r>
              <a:rPr lang="es-CL" dirty="0" err="1"/>
              <a:t>scraping</a:t>
            </a:r>
            <a:r>
              <a:rPr lang="es-CL" dirty="0"/>
              <a:t> </a:t>
            </a:r>
            <a:r>
              <a:rPr lang="es-CL" dirty="0" err="1"/>
              <a:t>with</a:t>
            </a:r>
            <a:r>
              <a:rPr lang="es-CL" dirty="0"/>
              <a:t> </a:t>
            </a:r>
            <a:r>
              <a:rPr lang="es-CL" dirty="0" err="1"/>
              <a:t>BeautifulSoup</a:t>
            </a:r>
            <a:r>
              <a:rPr lang="es-CL" dirty="0"/>
              <a:t>, and </a:t>
            </a:r>
            <a:r>
              <a:rPr lang="es-CL" dirty="0" err="1"/>
              <a:t>model</a:t>
            </a:r>
            <a:r>
              <a:rPr lang="es-CL" dirty="0"/>
              <a:t> training (</a:t>
            </a:r>
            <a:r>
              <a:rPr lang="es-CL" dirty="0" err="1"/>
              <a:t>Logistic</a:t>
            </a:r>
            <a:r>
              <a:rPr lang="es-CL" dirty="0"/>
              <a:t> </a:t>
            </a:r>
            <a:r>
              <a:rPr lang="es-CL" dirty="0" err="1"/>
              <a:t>Regression</a:t>
            </a:r>
            <a:r>
              <a:rPr lang="es-CL" dirty="0"/>
              <a:t>, SVM, etc.)</a:t>
            </a:r>
          </a:p>
          <a:p>
            <a:pPr marL="285750" indent="-285750">
              <a:buFont typeface="Arial" panose="020B0604020202020204" pitchFamily="34" charset="0"/>
              <a:buChar char="•"/>
            </a:pPr>
            <a:r>
              <a:rPr lang="es-CL" dirty="0"/>
              <a:t>Charts: </a:t>
            </a:r>
            <a:r>
              <a:rPr lang="es-CL" dirty="0" err="1"/>
              <a:t>Classification</a:t>
            </a:r>
            <a:r>
              <a:rPr lang="es-CL" dirty="0"/>
              <a:t> </a:t>
            </a:r>
            <a:r>
              <a:rPr lang="es-CL" dirty="0" err="1"/>
              <a:t>accuracy</a:t>
            </a:r>
            <a:r>
              <a:rPr lang="es-CL" dirty="0"/>
              <a:t> bar chart, interactive </a:t>
            </a:r>
            <a:r>
              <a:rPr lang="es-CL" dirty="0" err="1"/>
              <a:t>Folium</a:t>
            </a:r>
            <a:r>
              <a:rPr lang="es-CL" dirty="0"/>
              <a:t> </a:t>
            </a:r>
            <a:r>
              <a:rPr lang="es-CL" dirty="0" err="1"/>
              <a:t>maps</a:t>
            </a:r>
            <a:r>
              <a:rPr lang="es-CL" dirty="0"/>
              <a:t>, and EDA </a:t>
            </a:r>
            <a:r>
              <a:rPr lang="es-CL" dirty="0" err="1"/>
              <a:t>visualizations</a:t>
            </a:r>
            <a:endParaRPr lang="es-CL" dirty="0"/>
          </a:p>
          <a:p>
            <a:pPr marL="285750" indent="-285750">
              <a:buFont typeface="Arial" panose="020B0604020202020204" pitchFamily="34" charset="0"/>
              <a:buChar char="•"/>
            </a:pPr>
            <a:r>
              <a:rPr lang="es-CL" dirty="0"/>
              <a:t>SQL </a:t>
            </a:r>
            <a:r>
              <a:rPr lang="es-CL" dirty="0" err="1"/>
              <a:t>queries</a:t>
            </a:r>
            <a:r>
              <a:rPr lang="es-CL" dirty="0"/>
              <a:t>: Used </a:t>
            </a:r>
            <a:r>
              <a:rPr lang="es-CL" dirty="0" err="1"/>
              <a:t>to</a:t>
            </a:r>
            <a:r>
              <a:rPr lang="es-CL" dirty="0"/>
              <a:t> </a:t>
            </a:r>
            <a:r>
              <a:rPr lang="es-CL" dirty="0" err="1"/>
              <a:t>retrieve</a:t>
            </a:r>
            <a:r>
              <a:rPr lang="es-CL" dirty="0"/>
              <a:t> </a:t>
            </a:r>
            <a:r>
              <a:rPr lang="es-CL" dirty="0" err="1"/>
              <a:t>filtered</a:t>
            </a:r>
            <a:r>
              <a:rPr lang="es-CL" dirty="0"/>
              <a:t> </a:t>
            </a:r>
            <a:r>
              <a:rPr lang="es-CL" dirty="0" err="1"/>
              <a:t>launch</a:t>
            </a:r>
            <a:r>
              <a:rPr lang="es-CL" dirty="0"/>
              <a:t> </a:t>
            </a:r>
            <a:r>
              <a:rPr lang="es-CL" dirty="0" err="1"/>
              <a:t>records</a:t>
            </a:r>
            <a:r>
              <a:rPr lang="es-CL" dirty="0"/>
              <a:t> (</a:t>
            </a:r>
            <a:r>
              <a:rPr lang="es-CL" dirty="0" err="1"/>
              <a:t>e.g</a:t>
            </a:r>
            <a:r>
              <a:rPr lang="es-CL" dirty="0"/>
              <a:t>., </a:t>
            </a:r>
            <a:r>
              <a:rPr lang="es-CL" dirty="0" err="1"/>
              <a:t>failed</a:t>
            </a:r>
            <a:r>
              <a:rPr lang="es-CL" dirty="0"/>
              <a:t> </a:t>
            </a:r>
            <a:r>
              <a:rPr lang="es-CL" dirty="0" err="1"/>
              <a:t>landings</a:t>
            </a:r>
            <a:r>
              <a:rPr lang="es-CL" dirty="0"/>
              <a:t>, </a:t>
            </a:r>
            <a:r>
              <a:rPr lang="es-CL" dirty="0" err="1"/>
              <a:t>payload</a:t>
            </a:r>
            <a:r>
              <a:rPr lang="es-CL" dirty="0"/>
              <a:t> </a:t>
            </a:r>
            <a:r>
              <a:rPr lang="es-CL" dirty="0" err="1"/>
              <a:t>averages</a:t>
            </a:r>
            <a:r>
              <a:rPr lang="es-CL" dirty="0"/>
              <a:t>)</a:t>
            </a:r>
          </a:p>
          <a:p>
            <a:pPr marL="285750" indent="-285750">
              <a:buFont typeface="Arial" panose="020B0604020202020204" pitchFamily="34" charset="0"/>
              <a:buChar char="•"/>
            </a:pPr>
            <a:r>
              <a:rPr lang="es-CL" dirty="0"/>
              <a:t>Notebook outputs: </a:t>
            </a:r>
            <a:r>
              <a:rPr lang="es-CL" dirty="0" err="1"/>
              <a:t>Distance</a:t>
            </a:r>
            <a:r>
              <a:rPr lang="es-CL" dirty="0"/>
              <a:t> </a:t>
            </a:r>
            <a:r>
              <a:rPr lang="es-CL" dirty="0" err="1"/>
              <a:t>calculations</a:t>
            </a:r>
            <a:r>
              <a:rPr lang="es-CL" dirty="0"/>
              <a:t>, </a:t>
            </a:r>
            <a:r>
              <a:rPr lang="es-CL" dirty="0" err="1"/>
              <a:t>model</a:t>
            </a:r>
            <a:r>
              <a:rPr lang="es-CL" dirty="0"/>
              <a:t> </a:t>
            </a:r>
            <a:r>
              <a:rPr lang="es-CL" dirty="0" err="1"/>
              <a:t>evaluation</a:t>
            </a:r>
            <a:r>
              <a:rPr lang="es-CL" dirty="0"/>
              <a:t> </a:t>
            </a:r>
            <a:r>
              <a:rPr lang="es-CL" dirty="0" err="1"/>
              <a:t>metrics</a:t>
            </a:r>
            <a:r>
              <a:rPr lang="es-CL" dirty="0"/>
              <a:t>, and </a:t>
            </a:r>
            <a:r>
              <a:rPr lang="es-CL" dirty="0" err="1"/>
              <a:t>confusion</a:t>
            </a:r>
            <a:r>
              <a:rPr lang="es-CL" dirty="0"/>
              <a:t> </a:t>
            </a:r>
            <a:r>
              <a:rPr lang="es-CL" dirty="0" err="1"/>
              <a:t>matrix</a:t>
            </a:r>
            <a:endParaRPr lang="es-CL" dirty="0"/>
          </a:p>
          <a:p>
            <a:pPr marL="285750" indent="-285750">
              <a:buFont typeface="Arial" panose="020B0604020202020204" pitchFamily="34" charset="0"/>
              <a:buChar char="•"/>
            </a:pPr>
            <a:r>
              <a:rPr lang="es-CL" dirty="0" err="1"/>
              <a:t>Dataset</a:t>
            </a:r>
            <a:r>
              <a:rPr lang="es-CL" dirty="0"/>
              <a:t>: SpaceX </a:t>
            </a:r>
            <a:r>
              <a:rPr lang="es-CL" dirty="0" err="1"/>
              <a:t>launch</a:t>
            </a:r>
            <a:r>
              <a:rPr lang="es-CL" dirty="0"/>
              <a:t> data </a:t>
            </a:r>
            <a:r>
              <a:rPr lang="es-CL" dirty="0" err="1"/>
              <a:t>from</a:t>
            </a:r>
            <a:r>
              <a:rPr lang="es-CL" dirty="0"/>
              <a:t> API and </a:t>
            </a:r>
            <a:r>
              <a:rPr lang="es-CL" dirty="0" err="1"/>
              <a:t>scraped</a:t>
            </a:r>
            <a:r>
              <a:rPr lang="es-CL" dirty="0"/>
              <a:t> HTML </a:t>
            </a:r>
            <a:r>
              <a:rPr lang="es-CL" dirty="0" err="1"/>
              <a:t>sources</a:t>
            </a:r>
            <a:endParaRPr lang="es-CL"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Retrieved from SpaceX public API and Wikipedia</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Cleaned, normalized, and structured nested data.</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200" dirty="0">
                <a:solidFill>
                  <a:schemeClr val="bg1">
                    <a:lumMod val="50000"/>
                  </a:schemeClr>
                </a:solidFill>
                <a:latin typeface="Abadi"/>
              </a:rPr>
              <a:t>Explored trends using visualizations and SQL queries</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lvl="1">
              <a:lnSpc>
                <a:spcPct val="120000"/>
              </a:lnSpc>
              <a:spcBef>
                <a:spcPts val="1400"/>
              </a:spcBef>
            </a:pPr>
            <a:r>
              <a:rPr lang="en-US" sz="7200" dirty="0">
                <a:solidFill>
                  <a:schemeClr val="bg1">
                    <a:lumMod val="50000"/>
                  </a:schemeClr>
                </a:solidFill>
                <a:latin typeface="Abadi"/>
              </a:rPr>
              <a:t>Built interactive maps (Folium) and dashboards (</a:t>
            </a:r>
            <a:r>
              <a:rPr lang="en-US" sz="7200" dirty="0" err="1">
                <a:solidFill>
                  <a:schemeClr val="bg1">
                    <a:lumMod val="50000"/>
                  </a:schemeClr>
                </a:solidFill>
                <a:latin typeface="Abadi"/>
              </a:rPr>
              <a:t>Plotly</a:t>
            </a:r>
            <a:r>
              <a:rPr lang="en-US" sz="7200" dirty="0">
                <a:solidFill>
                  <a:schemeClr val="bg1">
                    <a:lumMod val="50000"/>
                  </a:schemeClr>
                </a:solidFill>
                <a:latin typeface="Abadi"/>
              </a:rPr>
              <a:t> Dash)</a:t>
            </a:r>
            <a:r>
              <a:rPr lang="en-US" sz="7200" dirty="0">
                <a:solidFill>
                  <a:schemeClr val="accent3">
                    <a:lumMod val="25000"/>
                  </a:schemeClr>
                </a:solidFill>
                <a:latin typeface="Abadi"/>
              </a:rPr>
              <a:t>	</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Applied classification models to predict booster landings</a:t>
            </a:r>
            <a:endParaRPr lang="en-US" sz="7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54251" y="1961039"/>
            <a:ext cx="5437749" cy="2935922"/>
          </a:xfrm>
          <a:prstGeom prst="rect">
            <a:avLst/>
          </a:prstGeom>
        </p:spPr>
        <p:txBody>
          <a:bodyPr/>
          <a:lstStyle/>
          <a:p>
            <a:pPr marL="0" indent="0">
              <a:buNone/>
            </a:pPr>
            <a:r>
              <a:rPr lang="en-US" sz="1400" dirty="0"/>
              <a:t>Start</a:t>
            </a:r>
          </a:p>
          <a:p>
            <a:pPr marL="0" indent="0">
              <a:buNone/>
            </a:pPr>
            <a:r>
              <a:rPr lang="en-US" sz="1400" dirty="0"/>
              <a:t>  ↓</a:t>
            </a:r>
          </a:p>
          <a:p>
            <a:pPr marL="0" indent="0">
              <a:buNone/>
            </a:pPr>
            <a:r>
              <a:rPr lang="en-US" sz="1400" dirty="0"/>
              <a:t>Request data via API (JSON)        Scrape HTML table (Wikipedia)</a:t>
            </a:r>
          </a:p>
          <a:p>
            <a:pPr marL="0" indent="0">
              <a:buNone/>
            </a:pPr>
            <a:r>
              <a:rPr lang="en-US" sz="1400" dirty="0"/>
              <a:t>       ↓                                    ↓</a:t>
            </a:r>
          </a:p>
          <a:p>
            <a:pPr marL="0" indent="0">
              <a:buNone/>
            </a:pPr>
            <a:r>
              <a:rPr lang="en-US" sz="1400" dirty="0"/>
              <a:t>Normalize JSON with pandas         Parse &lt;table&gt; tags with </a:t>
            </a:r>
            <a:r>
              <a:rPr lang="en-US" sz="1400" dirty="0" err="1"/>
              <a:t>BeautifulSoup</a:t>
            </a:r>
            <a:endParaRPr lang="en-US" sz="1400" dirty="0"/>
          </a:p>
          <a:p>
            <a:pPr marL="0" indent="0">
              <a:buNone/>
            </a:pPr>
            <a:r>
              <a:rPr lang="en-US" sz="1400" dirty="0"/>
              <a:t>       ↓                                    ↓</a:t>
            </a:r>
          </a:p>
          <a:p>
            <a:pPr marL="0" indent="0">
              <a:buNone/>
            </a:pPr>
            <a:r>
              <a:rPr lang="en-US" sz="1400" dirty="0"/>
              <a:t>Merge datasets → Clean + Process → Final </a:t>
            </a:r>
            <a:r>
              <a:rPr lang="en-US" sz="1400" dirty="0" err="1"/>
              <a:t>DataFrame</a:t>
            </a:r>
            <a:endParaRPr lang="en-US" sz="1400" dirty="0"/>
          </a:p>
          <a:p>
            <a:pPr marL="0" indent="0">
              <a:buNone/>
            </a:pPr>
            <a:r>
              <a:rPr lang="en-US" sz="1400" dirty="0"/>
              <a:t>       ↓</a:t>
            </a:r>
          </a:p>
          <a:p>
            <a:pPr marL="0" indent="0">
              <a:buNone/>
            </a:pPr>
            <a:r>
              <a:rPr lang="en-US" sz="1400" dirty="0"/>
              <a:t>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B5C60ED0-7563-E078-BEAB-EE14927763C0}"/>
              </a:ext>
            </a:extLst>
          </p:cNvPr>
          <p:cNvSpPr>
            <a:spLocks noChangeArrowheads="1"/>
          </p:cNvSpPr>
          <p:nvPr/>
        </p:nvSpPr>
        <p:spPr bwMode="auto">
          <a:xfrm>
            <a:off x="314960" y="1920211"/>
            <a:ext cx="630463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1" i="0" u="none" strike="noStrike" cap="none" normalizeH="0" baseline="0" dirty="0" err="1">
                <a:ln>
                  <a:noFill/>
                </a:ln>
                <a:solidFill>
                  <a:schemeClr val="tx1"/>
                </a:solidFill>
                <a:effectLst/>
                <a:latin typeface="Abadi" panose="020B0604020104020204" pitchFamily="34" charset="0"/>
              </a:rPr>
              <a:t>Sources</a:t>
            </a:r>
            <a:r>
              <a:rPr kumimoji="0" lang="es-CL" altLang="es-CL" sz="1800" b="1" i="0" u="none" strike="noStrike" cap="none" normalizeH="0" baseline="0" dirty="0">
                <a:ln>
                  <a:noFill/>
                </a:ln>
                <a:solidFill>
                  <a:schemeClr val="tx1"/>
                </a:solidFill>
                <a:effectLst/>
                <a:latin typeface="Abadi" panose="020B0604020104020204" pitchFamily="34" charset="0"/>
              </a:rPr>
              <a:t> Used:</a:t>
            </a:r>
            <a:endParaRPr kumimoji="0" lang="es-CL" altLang="es-CL"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1" i="0" u="none" strike="noStrike" cap="none" normalizeH="0" baseline="0" dirty="0">
                <a:ln>
                  <a:noFill/>
                </a:ln>
                <a:solidFill>
                  <a:schemeClr val="tx1"/>
                </a:solidFill>
                <a:effectLst/>
                <a:latin typeface="Abadi" panose="020B0604020104020204" pitchFamily="34" charset="0"/>
              </a:rPr>
              <a:t>SpaceX </a:t>
            </a:r>
            <a:r>
              <a:rPr kumimoji="0" lang="es-CL" altLang="es-CL" sz="1800" b="1" i="0" u="none" strike="noStrike" cap="none" normalizeH="0" baseline="0" dirty="0" err="1">
                <a:ln>
                  <a:noFill/>
                </a:ln>
                <a:solidFill>
                  <a:schemeClr val="tx1"/>
                </a:solidFill>
                <a:effectLst/>
                <a:latin typeface="Abadi" panose="020B0604020104020204" pitchFamily="34" charset="0"/>
              </a:rPr>
              <a:t>Public</a:t>
            </a:r>
            <a:r>
              <a:rPr kumimoji="0" lang="es-CL" altLang="es-CL" sz="1800" b="1" i="0" u="none" strike="noStrike" cap="none" normalizeH="0" baseline="0" dirty="0">
                <a:ln>
                  <a:noFill/>
                </a:ln>
                <a:solidFill>
                  <a:schemeClr val="tx1"/>
                </a:solidFill>
                <a:effectLst/>
                <a:latin typeface="Abadi" panose="020B0604020104020204" pitchFamily="34" charset="0"/>
              </a:rPr>
              <a:t> API :</a:t>
            </a:r>
            <a:br>
              <a:rPr kumimoji="0" lang="es-CL" altLang="es-CL" sz="1800" b="0" i="0" u="none" strike="noStrike" cap="none" normalizeH="0" baseline="0" dirty="0">
                <a:ln>
                  <a:noFill/>
                </a:ln>
                <a:solidFill>
                  <a:schemeClr val="tx1"/>
                </a:solidFill>
                <a:effectLst/>
                <a:latin typeface="Abadi" panose="020B0604020104020204" pitchFamily="34" charset="0"/>
              </a:rPr>
            </a:br>
            <a:r>
              <a:rPr kumimoji="0" lang="es-CL" altLang="es-CL" sz="1600" b="0" i="0" u="none" strike="noStrike" cap="none" normalizeH="0" baseline="0" dirty="0">
                <a:ln>
                  <a:noFill/>
                </a:ln>
                <a:solidFill>
                  <a:schemeClr val="tx1"/>
                </a:solidFill>
                <a:effectLst/>
                <a:latin typeface="Abadi" panose="020B0604020104020204" pitchFamily="34" charset="0"/>
              </a:rPr>
              <a:t>Used </a:t>
            </a:r>
            <a:r>
              <a:rPr kumimoji="0" lang="es-CL" altLang="es-CL" sz="1600" b="0" i="0" u="none" strike="noStrike" cap="none" normalizeH="0" baseline="0" dirty="0" err="1">
                <a:ln>
                  <a:noFill/>
                </a:ln>
                <a:solidFill>
                  <a:schemeClr val="tx1"/>
                </a:solidFill>
                <a:effectLst/>
                <a:latin typeface="Abadi" panose="020B0604020104020204" pitchFamily="34" charset="0"/>
              </a:rPr>
              <a:t>to</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retrieve</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structured</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launch</a:t>
            </a:r>
            <a:r>
              <a:rPr kumimoji="0" lang="es-CL" altLang="es-CL" sz="1600" b="0" i="0" u="none" strike="noStrike" cap="none" normalizeH="0" baseline="0" dirty="0">
                <a:ln>
                  <a:noFill/>
                </a:ln>
                <a:solidFill>
                  <a:schemeClr val="tx1"/>
                </a:solidFill>
                <a:effectLst/>
                <a:latin typeface="Abadi" panose="020B0604020104020204" pitchFamily="34" charset="0"/>
              </a:rPr>
              <a:t> data in JSON </a:t>
            </a:r>
            <a:r>
              <a:rPr kumimoji="0" lang="es-CL" altLang="es-CL" sz="1600" b="0" i="0" u="none" strike="noStrike" cap="none" normalizeH="0" baseline="0" dirty="0" err="1">
                <a:ln>
                  <a:noFill/>
                </a:ln>
                <a:solidFill>
                  <a:schemeClr val="tx1"/>
                </a:solidFill>
                <a:effectLst/>
                <a:latin typeface="Abadi" panose="020B0604020104020204" pitchFamily="34" charset="0"/>
              </a:rPr>
              <a:t>format</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including</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rocket</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type</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landing</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success</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payload</a:t>
            </a:r>
            <a:r>
              <a:rPr kumimoji="0" lang="es-CL" altLang="es-CL" sz="1600" b="0" i="0" u="none" strike="noStrike" cap="none" normalizeH="0" baseline="0" dirty="0">
                <a:ln>
                  <a:noFill/>
                </a:ln>
                <a:solidFill>
                  <a:schemeClr val="tx1"/>
                </a:solidFill>
                <a:effectLst/>
                <a:latin typeface="Abadi" panose="020B0604020104020204" pitchFamily="34" charset="0"/>
              </a:rPr>
              <a:t>, and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1" i="0" u="none" strike="noStrike" cap="none" normalizeH="0" baseline="0" dirty="0">
                <a:ln>
                  <a:noFill/>
                </a:ln>
                <a:solidFill>
                  <a:schemeClr val="tx1"/>
                </a:solidFill>
                <a:effectLst/>
                <a:latin typeface="Abadi" panose="020B0604020104020204" pitchFamily="34" charset="0"/>
              </a:rPr>
              <a:t>Wikipedia:</a:t>
            </a:r>
            <a:br>
              <a:rPr kumimoji="0" lang="es-CL" altLang="es-CL" sz="1800" b="0" i="0" u="none" strike="noStrike" cap="none" normalizeH="0" baseline="0" dirty="0">
                <a:ln>
                  <a:noFill/>
                </a:ln>
                <a:solidFill>
                  <a:schemeClr val="tx1"/>
                </a:solidFill>
                <a:effectLst/>
                <a:latin typeface="Abadi" panose="020B0604020104020204" pitchFamily="34" charset="0"/>
              </a:rPr>
            </a:br>
            <a:r>
              <a:rPr kumimoji="0" lang="es-CL" altLang="es-CL" sz="1600" b="0" i="0" u="none" strike="noStrike" cap="none" normalizeH="0" baseline="0" dirty="0">
                <a:ln>
                  <a:noFill/>
                </a:ln>
                <a:solidFill>
                  <a:schemeClr val="tx1"/>
                </a:solidFill>
                <a:effectLst/>
                <a:latin typeface="Abadi" panose="020B0604020104020204" pitchFamily="34" charset="0"/>
              </a:rPr>
              <a:t>HTML tables </a:t>
            </a:r>
            <a:r>
              <a:rPr kumimoji="0" lang="es-CL" altLang="es-CL" sz="1600" b="0" i="0" u="none" strike="noStrike" cap="none" normalizeH="0" baseline="0" dirty="0" err="1">
                <a:ln>
                  <a:noFill/>
                </a:ln>
                <a:solidFill>
                  <a:schemeClr val="tx1"/>
                </a:solidFill>
                <a:effectLst/>
                <a:latin typeface="Abadi" panose="020B0604020104020204" pitchFamily="34" charset="0"/>
              </a:rPr>
              <a:t>scraped</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using</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BeautifulSoup</a:t>
            </a:r>
            <a:r>
              <a:rPr kumimoji="0" lang="es-CL" altLang="es-CL" sz="1600" b="0" i="0" u="none" strike="noStrike" cap="none" normalizeH="0" baseline="0" dirty="0">
                <a:ln>
                  <a:noFill/>
                </a:ln>
                <a:solidFill>
                  <a:schemeClr val="tx1"/>
                </a:solidFill>
                <a:effectLst/>
                <a:latin typeface="Abadi" panose="020B0604020104020204" pitchFamily="34" charset="0"/>
              </a:rPr>
              <a:t> and </a:t>
            </a:r>
            <a:r>
              <a:rPr kumimoji="0" lang="es-CL" altLang="es-CL" sz="1600" b="0" i="0" u="none" strike="noStrike" cap="none" normalizeH="0" baseline="0" dirty="0" err="1">
                <a:ln>
                  <a:noFill/>
                </a:ln>
                <a:solidFill>
                  <a:schemeClr val="tx1"/>
                </a:solidFill>
                <a:effectLst/>
                <a:latin typeface="Abadi" panose="020B0604020104020204" pitchFamily="34" charset="0"/>
              </a:rPr>
              <a:t>parsed</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to</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extract</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booster</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version</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mass</a:t>
            </a:r>
            <a:r>
              <a:rPr kumimoji="0" lang="es-CL" altLang="es-CL" sz="1600" b="0" i="0" u="none" strike="noStrike" cap="none" normalizeH="0" baseline="0" dirty="0">
                <a:ln>
                  <a:noFill/>
                </a:ln>
                <a:solidFill>
                  <a:schemeClr val="tx1"/>
                </a:solidFill>
                <a:effectLst/>
                <a:latin typeface="Abadi" panose="020B0604020104020204" pitchFamily="34" charset="0"/>
              </a:rPr>
              <a:t>, and </a:t>
            </a:r>
            <a:r>
              <a:rPr kumimoji="0" lang="es-CL" altLang="es-CL" sz="1600" b="0" i="0" u="none" strike="noStrike" cap="none" normalizeH="0" baseline="0" dirty="0" err="1">
                <a:ln>
                  <a:noFill/>
                </a:ln>
                <a:solidFill>
                  <a:schemeClr val="tx1"/>
                </a:solidFill>
                <a:effectLst/>
                <a:latin typeface="Abadi" panose="020B0604020104020204" pitchFamily="34" charset="0"/>
              </a:rPr>
              <a:t>mission</a:t>
            </a:r>
            <a:r>
              <a:rPr kumimoji="0" lang="es-CL" altLang="es-CL" sz="1600" b="0" i="0" u="none" strike="noStrike" cap="none" normalizeH="0" baseline="0" dirty="0">
                <a:ln>
                  <a:noFill/>
                </a:ln>
                <a:solidFill>
                  <a:schemeClr val="tx1"/>
                </a:solidFill>
                <a:effectLst/>
                <a:latin typeface="Abadi" panose="020B0604020104020204" pitchFamily="34" charset="0"/>
              </a:rPr>
              <a:t> </a:t>
            </a:r>
            <a:r>
              <a:rPr kumimoji="0" lang="es-CL" altLang="es-CL" sz="1600" b="0" i="0" u="none" strike="noStrike" cap="none" normalizeH="0" baseline="0" dirty="0" err="1">
                <a:ln>
                  <a:noFill/>
                </a:ln>
                <a:solidFill>
                  <a:schemeClr val="tx1"/>
                </a:solidFill>
                <a:effectLst/>
                <a:latin typeface="Abadi" panose="020B0604020104020204" pitchFamily="34" charset="0"/>
              </a:rPr>
              <a:t>outcome</a:t>
            </a:r>
            <a:r>
              <a:rPr kumimoji="0" lang="es-CL" altLang="es-CL" sz="16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collect the launch data, we used the SpaceX REST API by sending a GET request to the endpoint https://api.spacexdata.com/v4/launches. The JSON response was parsed and transformed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We then filtered the data to include only Falcon 9 launches and handled missing values as needed.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https://github.com/MiguelZunigaMolina/data-science.PPT.git</a:t>
            </a:r>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A44B813C-DE11-86B0-C584-E1556BA9BA59}"/>
              </a:ext>
            </a:extLst>
          </p:cNvPr>
          <p:cNvPicPr>
            <a:picLocks noChangeAspect="1"/>
          </p:cNvPicPr>
          <p:nvPr/>
        </p:nvPicPr>
        <p:blipFill>
          <a:blip r:embed="rId3"/>
          <a:stretch>
            <a:fillRect/>
          </a:stretch>
        </p:blipFill>
        <p:spPr>
          <a:xfrm>
            <a:off x="7677405" y="1938358"/>
            <a:ext cx="1926714" cy="391473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https://github.com/MiguelZunigaMolina/data-science.PPT.git</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Imagen 6">
            <a:extLst>
              <a:ext uri="{FF2B5EF4-FFF2-40B4-BE49-F238E27FC236}">
                <a16:creationId xmlns:a16="http://schemas.microsoft.com/office/drawing/2014/main" id="{5A5F1539-DCF9-229E-941F-E3A3E3E8A459}"/>
              </a:ext>
            </a:extLst>
          </p:cNvPr>
          <p:cNvPicPr>
            <a:picLocks noChangeAspect="1"/>
          </p:cNvPicPr>
          <p:nvPr/>
        </p:nvPicPr>
        <p:blipFill>
          <a:blip r:embed="rId3"/>
          <a:stretch>
            <a:fillRect/>
          </a:stretch>
        </p:blipFill>
        <p:spPr>
          <a:xfrm>
            <a:off x="7108535" y="1815141"/>
            <a:ext cx="3212474" cy="416116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235</TotalTime>
  <Words>2875</Words>
  <Application>Microsoft Office PowerPoint</Application>
  <PresentationFormat>Panorámica</PresentationFormat>
  <Paragraphs>240</Paragraphs>
  <Slides>47</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Abadi</vt:lpstr>
      <vt:lpstr>Arial</vt:lpstr>
      <vt:lpstr>Arial Unicode MS</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ZÚÑIGA MOLINA, MIGUEL I.</cp:lastModifiedBy>
  <cp:revision>203</cp:revision>
  <dcterms:created xsi:type="dcterms:W3CDTF">2021-04-29T18:58:34Z</dcterms:created>
  <dcterms:modified xsi:type="dcterms:W3CDTF">2025-06-16T03:06:56Z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